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61" r:id="rId4"/>
    <p:sldId id="259" r:id="rId5"/>
    <p:sldId id="260" r:id="rId6"/>
    <p:sldId id="257" r:id="rId7"/>
    <p:sldId id="262" r:id="rId8"/>
    <p:sldId id="263" r:id="rId9"/>
    <p:sldId id="264"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5D3E71D-244F-476A-90BF-19282D188B16}" type="datetimeFigureOut">
              <a:rPr lang="en-US" smtClean="0"/>
              <a:t>5/8/2014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BE6AF06-B3BD-4C17-85C4-8BBD3F6407D7}" type="slidenum">
              <a:rPr lang="en-US" smtClean="0"/>
              <a:t>‹#›</a:t>
            </a:fld>
            <a:endParaRPr lang="en-US"/>
          </a:p>
        </p:txBody>
      </p:sp>
    </p:spTree>
    <p:extLst>
      <p:ext uri="{BB962C8B-B14F-4D97-AF65-F5344CB8AC3E}">
        <p14:creationId xmlns:p14="http://schemas.microsoft.com/office/powerpoint/2010/main" val="2040964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E6AF06-B3BD-4C17-85C4-8BBD3F6407D7}" type="slidenum">
              <a:rPr lang="en-US" smtClean="0"/>
              <a:t>5</a:t>
            </a:fld>
            <a:endParaRPr lang="en-US"/>
          </a:p>
        </p:txBody>
      </p:sp>
    </p:spTree>
    <p:extLst>
      <p:ext uri="{BB962C8B-B14F-4D97-AF65-F5344CB8AC3E}">
        <p14:creationId xmlns:p14="http://schemas.microsoft.com/office/powerpoint/2010/main" val="1900672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9D63CB-A276-4D7A-8AB2-4134676781A7}"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2700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D63CB-A276-4D7A-8AB2-4134676781A7}"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408327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D63CB-A276-4D7A-8AB2-4134676781A7}"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175878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D63CB-A276-4D7A-8AB2-4134676781A7}"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18110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9D63CB-A276-4D7A-8AB2-4134676781A7}"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330391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9D63CB-A276-4D7A-8AB2-4134676781A7}"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327736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9D63CB-A276-4D7A-8AB2-4134676781A7}" type="datetimeFigureOut">
              <a:rPr lang="en-US" smtClean="0"/>
              <a:t>5/8/2014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14360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9D63CB-A276-4D7A-8AB2-4134676781A7}" type="datetimeFigureOut">
              <a:rPr lang="en-US" smtClean="0"/>
              <a:t>5/8/2014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1855608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D63CB-A276-4D7A-8AB2-4134676781A7}" type="datetimeFigureOut">
              <a:rPr lang="en-US" smtClean="0"/>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12943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D63CB-A276-4D7A-8AB2-4134676781A7}"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35835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D63CB-A276-4D7A-8AB2-4134676781A7}"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56A0-A208-487B-84E9-7726D4D71650}" type="slidenum">
              <a:rPr lang="en-US" smtClean="0"/>
              <a:t>‹#›</a:t>
            </a:fld>
            <a:endParaRPr lang="en-US"/>
          </a:p>
        </p:txBody>
      </p:sp>
    </p:spTree>
    <p:extLst>
      <p:ext uri="{BB962C8B-B14F-4D97-AF65-F5344CB8AC3E}">
        <p14:creationId xmlns:p14="http://schemas.microsoft.com/office/powerpoint/2010/main" val="281067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D63CB-A276-4D7A-8AB2-4134676781A7}" type="datetimeFigureOut">
              <a:rPr lang="en-US" smtClean="0"/>
              <a:t>5/8/2014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B56A0-A208-487B-84E9-7726D4D71650}" type="slidenum">
              <a:rPr lang="en-US" smtClean="0"/>
              <a:t>‹#›</a:t>
            </a:fld>
            <a:endParaRPr lang="en-US"/>
          </a:p>
        </p:txBody>
      </p:sp>
    </p:spTree>
    <p:extLst>
      <p:ext uri="{BB962C8B-B14F-4D97-AF65-F5344CB8AC3E}">
        <p14:creationId xmlns:p14="http://schemas.microsoft.com/office/powerpoint/2010/main" val="1571254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lsenate.gov/media/videoplayer?EventID=2443575804_2014041060" TargetMode="External"/><Relationship Id="rId2" Type="http://schemas.openxmlformats.org/officeDocument/2006/relationships/hyperlink" Target="http://www.myfloridahouse.gov/VideoPlayer.aspx?eventID=2443575804_2014031405&amp;committeeID=2731" TargetMode="External"/><Relationship Id="rId1" Type="http://schemas.openxmlformats.org/officeDocument/2006/relationships/slideLayout" Target="../slideLayouts/slideLayout1.xml"/><Relationship Id="rId5" Type="http://schemas.openxmlformats.org/officeDocument/2006/relationships/hyperlink" Target="http://www.flsenate.gov/media/videoplayer?EventID=2443575804_2014041245" TargetMode="External"/><Relationship Id="rId4" Type="http://schemas.openxmlformats.org/officeDocument/2006/relationships/hyperlink" Target="http://www.myfloridahouse.gov/VideoPlayer.aspx?eventID=2443575804_2014041158&amp;committeeID=2698"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eg.state.fl.us/Statutes/index.cfm?Mode=Constitution&amp;Submenu=3&amp;Tab=statutes&amp;CFID=284974225&amp;CFTOKEN=27648102#A3S0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1143000"/>
          </a:xfrm>
          <a:solidFill>
            <a:schemeClr val="bg1">
              <a:lumMod val="85000"/>
              <a:alpha val="53000"/>
            </a:schemeClr>
          </a:solidFill>
          <a:effectLst>
            <a:outerShdw blurRad="50800" dist="38100" dir="5400000" algn="t" rotWithShape="0">
              <a:prstClr val="black">
                <a:alpha val="40000"/>
              </a:prstClr>
            </a:outerShdw>
          </a:effectLst>
          <a:scene3d>
            <a:camera prst="orthographicFront"/>
            <a:lightRig rig="threePt" dir="t"/>
          </a:scene3d>
          <a:sp3d contourW="12700">
            <a:contourClr>
              <a:schemeClr val="accent1"/>
            </a:contourClr>
          </a:sp3d>
        </p:spPr>
        <p:txBody>
          <a:bodyPr/>
          <a:lstStyle/>
          <a:p>
            <a:r>
              <a:rPr lang="en-US" dirty="0" smtClean="0"/>
              <a:t>HB 1385 Implementation</a:t>
            </a:r>
            <a:endParaRPr lang="en-US" dirty="0"/>
          </a:p>
        </p:txBody>
      </p:sp>
      <p:sp>
        <p:nvSpPr>
          <p:cNvPr id="3" name="Subtitle 2"/>
          <p:cNvSpPr>
            <a:spLocks noGrp="1"/>
          </p:cNvSpPr>
          <p:nvPr>
            <p:ph type="subTitle" idx="1"/>
          </p:nvPr>
        </p:nvSpPr>
        <p:spPr>
          <a:xfrm>
            <a:off x="990600" y="3124438"/>
            <a:ext cx="6400800" cy="3428762"/>
          </a:xfrm>
        </p:spPr>
        <p:txBody>
          <a:bodyPr>
            <a:noAutofit/>
          </a:bodyPr>
          <a:lstStyle/>
          <a:p>
            <a:pPr lvl="0" algn="l"/>
            <a:r>
              <a:rPr lang="en-US" sz="1400" b="1" dirty="0">
                <a:solidFill>
                  <a:srgbClr val="0070C0"/>
                </a:solidFill>
              </a:rPr>
              <a:t>What does this do?</a:t>
            </a:r>
          </a:p>
          <a:p>
            <a:pPr lvl="0" algn="l"/>
            <a:endParaRPr lang="en-US" sz="1400" b="1" dirty="0" smtClean="0">
              <a:solidFill>
                <a:srgbClr val="0070C0"/>
              </a:solidFill>
            </a:endParaRPr>
          </a:p>
          <a:p>
            <a:pPr lvl="0" algn="l"/>
            <a:r>
              <a:rPr lang="en-US" sz="1400" b="1" dirty="0" smtClean="0">
                <a:solidFill>
                  <a:srgbClr val="0070C0"/>
                </a:solidFill>
              </a:rPr>
              <a:t>What </a:t>
            </a:r>
            <a:r>
              <a:rPr lang="en-US" sz="1400" b="1" dirty="0">
                <a:solidFill>
                  <a:srgbClr val="0070C0"/>
                </a:solidFill>
              </a:rPr>
              <a:t>does this change and why?</a:t>
            </a:r>
          </a:p>
          <a:p>
            <a:pPr lvl="0" algn="l"/>
            <a:endParaRPr lang="en-US" sz="1400" b="1" dirty="0" smtClean="0">
              <a:solidFill>
                <a:srgbClr val="0070C0"/>
              </a:solidFill>
            </a:endParaRPr>
          </a:p>
          <a:p>
            <a:pPr lvl="0" algn="l"/>
            <a:r>
              <a:rPr lang="en-US" sz="1400" b="1" dirty="0" smtClean="0">
                <a:solidFill>
                  <a:srgbClr val="0070C0"/>
                </a:solidFill>
              </a:rPr>
              <a:t>What </a:t>
            </a:r>
            <a:r>
              <a:rPr lang="en-US" sz="1400" b="1" dirty="0">
                <a:solidFill>
                  <a:srgbClr val="0070C0"/>
                </a:solidFill>
              </a:rPr>
              <a:t>impact will this have on?</a:t>
            </a:r>
          </a:p>
          <a:p>
            <a:pPr algn="l"/>
            <a:r>
              <a:rPr lang="en-US" sz="1400" b="1" dirty="0">
                <a:solidFill>
                  <a:srgbClr val="0070C0"/>
                </a:solidFill>
              </a:rPr>
              <a:t>	OIG</a:t>
            </a:r>
          </a:p>
          <a:p>
            <a:pPr algn="l"/>
            <a:r>
              <a:rPr lang="en-US" sz="1400" b="1" dirty="0">
                <a:solidFill>
                  <a:srgbClr val="0070C0"/>
                </a:solidFill>
              </a:rPr>
              <a:t>	IG</a:t>
            </a:r>
          </a:p>
          <a:p>
            <a:pPr algn="l"/>
            <a:r>
              <a:rPr lang="en-US" sz="1400" b="1" dirty="0">
                <a:solidFill>
                  <a:srgbClr val="0070C0"/>
                </a:solidFill>
              </a:rPr>
              <a:t>	Agency </a:t>
            </a:r>
            <a:r>
              <a:rPr lang="en-US" sz="1400" b="1" dirty="0" smtClean="0">
                <a:solidFill>
                  <a:srgbClr val="0070C0"/>
                </a:solidFill>
              </a:rPr>
              <a:t>Head</a:t>
            </a:r>
          </a:p>
          <a:p>
            <a:pPr algn="l"/>
            <a:r>
              <a:rPr lang="en-US" sz="1400" b="1" dirty="0">
                <a:solidFill>
                  <a:srgbClr val="0070C0"/>
                </a:solidFill>
              </a:rPr>
              <a:t>	</a:t>
            </a:r>
            <a:r>
              <a:rPr lang="en-US" sz="1400" b="1" dirty="0" smtClean="0">
                <a:solidFill>
                  <a:srgbClr val="0070C0"/>
                </a:solidFill>
              </a:rPr>
              <a:t>Agency</a:t>
            </a:r>
            <a:endParaRPr lang="en-US" sz="1400" b="1" dirty="0">
              <a:solidFill>
                <a:srgbClr val="0070C0"/>
              </a:solidFill>
            </a:endParaRPr>
          </a:p>
          <a:p>
            <a:pPr algn="l"/>
            <a:r>
              <a:rPr lang="en-US" sz="1400" b="1" dirty="0">
                <a:solidFill>
                  <a:srgbClr val="0070C0"/>
                </a:solidFill>
              </a:rPr>
              <a:t>	</a:t>
            </a:r>
            <a:r>
              <a:rPr lang="en-US" sz="1400" b="1" dirty="0" smtClean="0">
                <a:solidFill>
                  <a:srgbClr val="0070C0"/>
                </a:solidFill>
              </a:rPr>
              <a:t>Agency </a:t>
            </a:r>
            <a:r>
              <a:rPr lang="en-US" sz="1400" b="1" dirty="0">
                <a:solidFill>
                  <a:srgbClr val="0070C0"/>
                </a:solidFill>
              </a:rPr>
              <a:t>Legal</a:t>
            </a:r>
          </a:p>
          <a:p>
            <a:pPr algn="l"/>
            <a:r>
              <a:rPr lang="en-US" sz="1400" b="1" dirty="0">
                <a:solidFill>
                  <a:srgbClr val="0070C0"/>
                </a:solidFill>
              </a:rPr>
              <a:t>	</a:t>
            </a:r>
            <a:r>
              <a:rPr lang="en-US" sz="1400" b="1" dirty="0" smtClean="0">
                <a:solidFill>
                  <a:srgbClr val="0070C0"/>
                </a:solidFill>
              </a:rPr>
              <a:t>CIG</a:t>
            </a:r>
          </a:p>
          <a:p>
            <a:pPr algn="l"/>
            <a:r>
              <a:rPr lang="en-US" sz="1400" b="1" dirty="0">
                <a:solidFill>
                  <a:srgbClr val="0070C0"/>
                </a:solidFill>
              </a:rPr>
              <a:t>	</a:t>
            </a:r>
            <a:r>
              <a:rPr lang="en-US" sz="1400" b="1" dirty="0" smtClean="0">
                <a:solidFill>
                  <a:srgbClr val="0070C0"/>
                </a:solidFill>
              </a:rPr>
              <a:t>EOG </a:t>
            </a:r>
            <a:r>
              <a:rPr lang="en-US" sz="1400" b="1" dirty="0">
                <a:solidFill>
                  <a:srgbClr val="0070C0"/>
                </a:solidFill>
              </a:rPr>
              <a:t>Legal</a:t>
            </a:r>
          </a:p>
          <a:p>
            <a:pPr algn="l"/>
            <a:r>
              <a:rPr lang="en-US" sz="1400" b="1" dirty="0">
                <a:solidFill>
                  <a:srgbClr val="0070C0"/>
                </a:solidFill>
              </a:rPr>
              <a:t>	Budget</a:t>
            </a:r>
          </a:p>
          <a:p>
            <a:pPr algn="l"/>
            <a:endParaRPr lang="en-US" sz="1100" b="1" dirty="0">
              <a:solidFill>
                <a:srgbClr val="0070C0"/>
              </a:solidFill>
            </a:endParaRPr>
          </a:p>
        </p:txBody>
      </p:sp>
      <p:sp>
        <p:nvSpPr>
          <p:cNvPr id="4" name="TextBox 3"/>
          <p:cNvSpPr txBox="1"/>
          <p:nvPr/>
        </p:nvSpPr>
        <p:spPr>
          <a:xfrm>
            <a:off x="770083" y="1600200"/>
            <a:ext cx="7315200" cy="1600438"/>
          </a:xfrm>
          <a:prstGeom prst="rect">
            <a:avLst/>
          </a:prstGeom>
          <a:noFill/>
        </p:spPr>
        <p:txBody>
          <a:bodyPr wrap="square" rtlCol="0">
            <a:spAutoFit/>
          </a:bodyPr>
          <a:lstStyle/>
          <a:p>
            <a:pPr>
              <a:spcBef>
                <a:spcPts val="1200"/>
              </a:spcBef>
            </a:pPr>
            <a:r>
              <a:rPr lang="en-US" sz="1400" dirty="0" smtClean="0"/>
              <a:t>(</a:t>
            </a:r>
            <a:r>
              <a:rPr lang="en-US" sz="1400" dirty="0"/>
              <a:t>b) The inspector general shall report to and be under the general supervision of the agency head and is not subject to supervision by any other employee of the state agency in which the office is established. For state agencies under the jurisdiction of the Governor</a:t>
            </a:r>
            <a:r>
              <a:rPr lang="en-US" sz="1400" dirty="0">
                <a:effectLst>
                  <a:outerShdw blurRad="38100" dist="38100" dir="2700000" algn="tl">
                    <a:srgbClr val="000000">
                      <a:alpha val="43137"/>
                    </a:srgbClr>
                  </a:outerShdw>
                </a:effectLst>
              </a:rPr>
              <a:t>, the inspector general shall be under the general supervision of the agency head</a:t>
            </a:r>
            <a:r>
              <a:rPr lang="en-US" sz="1400" dirty="0"/>
              <a:t>, shall report to the Chief Inspector General, and may hire and remove staff within the office of the inspector general in consultation with the Chief Inspector General but independently of the agency.</a:t>
            </a:r>
          </a:p>
          <a:p>
            <a:endParaRPr lang="en-US" sz="1400" dirty="0"/>
          </a:p>
        </p:txBody>
      </p:sp>
      <p:sp>
        <p:nvSpPr>
          <p:cNvPr id="5" name="TextBox 4"/>
          <p:cNvSpPr txBox="1"/>
          <p:nvPr/>
        </p:nvSpPr>
        <p:spPr>
          <a:xfrm>
            <a:off x="6332683" y="2971800"/>
            <a:ext cx="1752600" cy="3831818"/>
          </a:xfrm>
          <a:prstGeom prst="rect">
            <a:avLst/>
          </a:prstGeom>
          <a:noFill/>
        </p:spPr>
        <p:txBody>
          <a:bodyPr wrap="square" rtlCol="0">
            <a:spAutoFit/>
          </a:bodyPr>
          <a:lstStyle/>
          <a:p>
            <a:r>
              <a:rPr lang="en-US" sz="900" b="1" u="sng" dirty="0"/>
              <a:t>House </a:t>
            </a:r>
            <a:r>
              <a:rPr lang="en-US" sz="900" b="1" u="sng" dirty="0" err="1" smtClean="0"/>
              <a:t>Gov</a:t>
            </a:r>
            <a:r>
              <a:rPr lang="en-US" sz="900" b="1" u="sng" dirty="0" smtClean="0"/>
              <a:t> Ops – 3/25</a:t>
            </a:r>
            <a:endParaRPr lang="en-US" sz="900" b="1" u="sng" dirty="0"/>
          </a:p>
          <a:p>
            <a:endParaRPr lang="en-US" sz="900" b="1" u="sng" dirty="0" smtClean="0"/>
          </a:p>
          <a:p>
            <a:r>
              <a:rPr lang="en-US" sz="900" b="1" u="sng" dirty="0">
                <a:hlinkClick r:id="rId2"/>
              </a:rPr>
              <a:t>http://</a:t>
            </a:r>
            <a:r>
              <a:rPr lang="en-US" sz="900" b="1" u="sng" dirty="0" smtClean="0">
                <a:hlinkClick r:id="rId2"/>
              </a:rPr>
              <a:t>www.myfloridahouse.gov/VideoPlayer.aspx?eventID=2443575804_2014031405&amp;committeeID=2731</a:t>
            </a:r>
            <a:endParaRPr lang="en-US" sz="900" b="1" u="sng" dirty="0" smtClean="0"/>
          </a:p>
          <a:p>
            <a:endParaRPr lang="en-US" sz="900" b="1" u="sng" dirty="0"/>
          </a:p>
          <a:p>
            <a:r>
              <a:rPr lang="en-US" sz="900" b="1" u="sng" dirty="0" smtClean="0"/>
              <a:t>Senate </a:t>
            </a:r>
            <a:r>
              <a:rPr lang="en-US" sz="900" b="1" u="sng" dirty="0" err="1" smtClean="0"/>
              <a:t>Gov</a:t>
            </a:r>
            <a:r>
              <a:rPr lang="en-US" sz="900" b="1" u="sng" dirty="0" smtClean="0"/>
              <a:t> Oversight – 4/3</a:t>
            </a:r>
          </a:p>
          <a:p>
            <a:endParaRPr lang="en-US" sz="900" b="1" u="sng" dirty="0"/>
          </a:p>
          <a:p>
            <a:r>
              <a:rPr lang="en-US" sz="900" b="1" u="sng" dirty="0">
                <a:hlinkClick r:id="rId3"/>
              </a:rPr>
              <a:t>http://</a:t>
            </a:r>
            <a:r>
              <a:rPr lang="en-US" sz="900" b="1" u="sng" dirty="0" smtClean="0">
                <a:hlinkClick r:id="rId3"/>
              </a:rPr>
              <a:t>www.flsenate.gov/media/videoplayer?EventID=2443575804_2014041060</a:t>
            </a:r>
            <a:endParaRPr lang="en-US" sz="900" b="1" u="sng" dirty="0" smtClean="0"/>
          </a:p>
          <a:p>
            <a:endParaRPr lang="en-US" sz="900" b="1" u="sng" dirty="0"/>
          </a:p>
          <a:p>
            <a:r>
              <a:rPr lang="en-US" sz="900" b="1" u="sng" dirty="0" smtClean="0"/>
              <a:t>House </a:t>
            </a:r>
            <a:r>
              <a:rPr lang="en-US" sz="900" b="1" u="sng" dirty="0"/>
              <a:t>Appropriations – </a:t>
            </a:r>
            <a:r>
              <a:rPr lang="en-US" sz="900" b="1" u="sng" dirty="0" smtClean="0"/>
              <a:t>4/10</a:t>
            </a:r>
            <a:endParaRPr lang="en-US" sz="900" b="1" u="sng" dirty="0"/>
          </a:p>
          <a:p>
            <a:endParaRPr lang="en-US" sz="900" dirty="0" smtClean="0">
              <a:hlinkClick r:id="rId4"/>
            </a:endParaRPr>
          </a:p>
          <a:p>
            <a:r>
              <a:rPr lang="en-US" sz="900" dirty="0" smtClean="0">
                <a:hlinkClick r:id="rId4"/>
              </a:rPr>
              <a:t>http</a:t>
            </a:r>
            <a:r>
              <a:rPr lang="en-US" sz="900" dirty="0">
                <a:hlinkClick r:id="rId4"/>
              </a:rPr>
              <a:t>://</a:t>
            </a:r>
            <a:r>
              <a:rPr lang="en-US" sz="900" dirty="0" smtClean="0">
                <a:hlinkClick r:id="rId4"/>
              </a:rPr>
              <a:t>www.myfloridahouse.gov/VideoPlayer.aspx?eventID=2443575804_2014041158&amp;committeeID=2698</a:t>
            </a:r>
            <a:endParaRPr lang="en-US" sz="900" dirty="0" smtClean="0"/>
          </a:p>
          <a:p>
            <a:endParaRPr lang="en-US" sz="900" dirty="0" smtClean="0"/>
          </a:p>
          <a:p>
            <a:r>
              <a:rPr lang="en-US" sz="900" b="1" u="sng" dirty="0" smtClean="0"/>
              <a:t>Senate Appropriations – 4/22</a:t>
            </a:r>
            <a:endParaRPr lang="en-US" sz="900" b="1" u="sng" dirty="0"/>
          </a:p>
          <a:p>
            <a:endParaRPr lang="en-US" sz="900" dirty="0" smtClean="0"/>
          </a:p>
          <a:p>
            <a:r>
              <a:rPr lang="en-US" sz="900" dirty="0">
                <a:hlinkClick r:id="rId5"/>
              </a:rPr>
              <a:t>http://</a:t>
            </a:r>
            <a:r>
              <a:rPr lang="en-US" sz="900" dirty="0" smtClean="0">
                <a:hlinkClick r:id="rId5"/>
              </a:rPr>
              <a:t>www.flsenate.gov/media/videoplayer?EventID=2443575804_2014041245</a:t>
            </a:r>
            <a:endParaRPr lang="en-US" sz="900" dirty="0" smtClean="0"/>
          </a:p>
          <a:p>
            <a:endParaRPr lang="en-US" sz="900" dirty="0"/>
          </a:p>
        </p:txBody>
      </p:sp>
    </p:spTree>
    <p:extLst>
      <p:ext uri="{BB962C8B-B14F-4D97-AF65-F5344CB8AC3E}">
        <p14:creationId xmlns:p14="http://schemas.microsoft.com/office/powerpoint/2010/main" val="239545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en-US" sz="2000" dirty="0" smtClean="0"/>
              <a:t>Issue:</a:t>
            </a:r>
            <a:br>
              <a:rPr lang="en-US" sz="2000" dirty="0" smtClean="0"/>
            </a:br>
            <a:r>
              <a:rPr lang="en-US" sz="2000" dirty="0" smtClean="0"/>
              <a:t/>
            </a:r>
            <a:br>
              <a:rPr lang="en-US" sz="2000" dirty="0" smtClean="0"/>
            </a:br>
            <a:r>
              <a:rPr lang="en-US" sz="2000" dirty="0"/>
              <a:t/>
            </a:r>
            <a:br>
              <a:rPr lang="en-US" sz="2000" dirty="0"/>
            </a:br>
            <a:r>
              <a:rPr lang="en-US" sz="2000" dirty="0" smtClean="0"/>
              <a:t>Questions/Concerns:</a:t>
            </a:r>
            <a:br>
              <a:rPr lang="en-US" sz="2000" dirty="0" smtClean="0"/>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Potential/Recommended Solutions:</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endParaRPr lang="en-US" sz="2000" dirty="0"/>
          </a:p>
        </p:txBody>
      </p:sp>
    </p:spTree>
    <p:extLst>
      <p:ext uri="{BB962C8B-B14F-4D97-AF65-F5344CB8AC3E}">
        <p14:creationId xmlns:p14="http://schemas.microsoft.com/office/powerpoint/2010/main" val="372369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a Bill becomes a Law</a:t>
            </a:r>
            <a:endParaRPr lang="en-US" sz="4000" dirty="0"/>
          </a:p>
        </p:txBody>
      </p:sp>
      <p:sp>
        <p:nvSpPr>
          <p:cNvPr id="3" name="Content Placeholder 2"/>
          <p:cNvSpPr>
            <a:spLocks noGrp="1"/>
          </p:cNvSpPr>
          <p:nvPr>
            <p:ph idx="1"/>
          </p:nvPr>
        </p:nvSpPr>
        <p:spPr>
          <a:xfrm>
            <a:off x="381000" y="1676400"/>
            <a:ext cx="8229600" cy="4525963"/>
          </a:xfrm>
        </p:spPr>
        <p:txBody>
          <a:bodyPr>
            <a:normAutofit fontScale="40000" lnSpcReduction="20000"/>
          </a:bodyPr>
          <a:lstStyle/>
          <a:p>
            <a:r>
              <a:rPr lang="en-US" b="1" dirty="0"/>
              <a:t>Enrolled </a:t>
            </a:r>
            <a:r>
              <a:rPr lang="en-US" b="1" dirty="0" smtClean="0"/>
              <a:t>bill</a:t>
            </a:r>
            <a:r>
              <a:rPr lang="en-US" b="1" dirty="0"/>
              <a:t>  </a:t>
            </a:r>
            <a:endParaRPr lang="en-US" b="1" dirty="0" smtClean="0"/>
          </a:p>
          <a:p>
            <a:pPr lvl="1"/>
            <a:r>
              <a:rPr lang="en-US" dirty="0" smtClean="0"/>
              <a:t>An </a:t>
            </a:r>
            <a:r>
              <a:rPr lang="en-US" dirty="0"/>
              <a:t>enrolled bill is legislation has been approved by both the House and Senate, signed by the legislative officers, and then sent to the Governor for action and transmittal to the Secretary of State or filed directly with the Secretary of State. The bill is enrolled in the chamber of origin under the supervision of the Secretary of the Senate or the Clerk of the House.  Once enrolled, the legislation or bill becomes an act.</a:t>
            </a:r>
          </a:p>
          <a:p>
            <a:pPr marL="0" indent="0">
              <a:buNone/>
            </a:pPr>
            <a:r>
              <a:rPr lang="en-US" b="1" dirty="0"/>
              <a:t> </a:t>
            </a:r>
            <a:endParaRPr lang="en-US" dirty="0"/>
          </a:p>
          <a:p>
            <a:r>
              <a:rPr lang="en-US" b="1" dirty="0"/>
              <a:t>Governor’s Actions</a:t>
            </a:r>
            <a:endParaRPr lang="en-US" dirty="0"/>
          </a:p>
          <a:p>
            <a:pPr lvl="1"/>
            <a:r>
              <a:rPr lang="en-US" dirty="0"/>
              <a:t>Once a bill is enrolled, it is sent to the Governor for action.  The Governor has three options when he is presented with a bill: he can sign it into law, he may veto it, or he may allow it to take effect without his signature.  While the legislature is in session, the Florida Constitution allows a 7-day period following presentation of a bill to the Governor within which to sign or veto the bill</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 If </a:t>
            </a:r>
            <a:r>
              <a:rPr lang="en-US" dirty="0">
                <a:effectLst>
                  <a:outerShdw blurRad="38100" dist="38100" dir="2700000" algn="tl">
                    <a:srgbClr val="000000">
                      <a:alpha val="43137"/>
                    </a:srgbClr>
                  </a:outerShdw>
                </a:effectLst>
              </a:rPr>
              <a:t>the legislature adjourns sine die before an act is presented to the Governor or while an act is in the Governor’s possession, the Governor has 15 days from the date of presentation in which to take action. </a:t>
            </a:r>
            <a:r>
              <a:rPr lang="en-US" dirty="0"/>
              <a:t>(</a:t>
            </a:r>
            <a:r>
              <a:rPr lang="en-US" u="sng" dirty="0">
                <a:hlinkClick r:id="rId2"/>
              </a:rPr>
              <a:t>Article III, section 8 of the Florida Constitution</a:t>
            </a:r>
            <a:r>
              <a:rPr lang="en-US" dirty="0"/>
              <a:t>)</a:t>
            </a:r>
          </a:p>
          <a:p>
            <a:pPr marL="400050" lvl="1" indent="0">
              <a:buNone/>
            </a:pPr>
            <a:r>
              <a:rPr lang="en-US" dirty="0"/>
              <a:t> </a:t>
            </a:r>
          </a:p>
          <a:p>
            <a:pPr lvl="1"/>
            <a:r>
              <a:rPr lang="en-US" dirty="0"/>
              <a:t>In all cases except general appropriations bills, the Governor’s veto extends to the entire bill. </a:t>
            </a:r>
            <a:r>
              <a:rPr lang="en-US" dirty="0" smtClean="0"/>
              <a:t> The </a:t>
            </a:r>
            <a:r>
              <a:rPr lang="en-US" dirty="0"/>
              <a:t>Governor may veto any specific appropriations in a general appropriation bill without also vetoing the appropriation to which it relates.</a:t>
            </a:r>
          </a:p>
          <a:p>
            <a:pPr marL="400050" lvl="1" indent="0">
              <a:buNone/>
            </a:pPr>
            <a:r>
              <a:rPr lang="en-US" dirty="0"/>
              <a:t> </a:t>
            </a:r>
          </a:p>
          <a:p>
            <a:pPr lvl="1"/>
            <a:r>
              <a:rPr lang="en-US" dirty="0"/>
              <a:t>When the Governor vetoes a bill, the Governor prevents it from becoming a law and sends it back to its chamber of origin. </a:t>
            </a:r>
            <a:r>
              <a:rPr lang="en-US" dirty="0" smtClean="0"/>
              <a:t> The </a:t>
            </a:r>
            <a:r>
              <a:rPr lang="en-US" dirty="0"/>
              <a:t>bill is available for consideration until the end of the current session or, if the legislature is not in session when the bill is received, until the end of the next regular session. If two-thirds of the members of each house vote to override the Governor's veto, the bill becomes a law.</a:t>
            </a:r>
          </a:p>
          <a:p>
            <a:endParaRPr lang="en-US" dirty="0" smtClean="0"/>
          </a:p>
          <a:p>
            <a:r>
              <a:rPr lang="en-US" b="1" dirty="0" smtClean="0"/>
              <a:t>Laws of Florida</a:t>
            </a:r>
            <a:endParaRPr lang="en-US" dirty="0"/>
          </a:p>
          <a:p>
            <a:pPr lvl="1"/>
            <a:r>
              <a:rPr lang="en-US" dirty="0" smtClean="0"/>
              <a:t>A verbatim publication of the general and special laws enacted by the Florida Legislature in a given year and published each year following the regular session of the legislature.  It presents the laws in the order in which they are numbered by the Secretary of State, as well as resolutions and memorials passed by the legislature.</a:t>
            </a:r>
            <a:endParaRPr lang="en-US" dirty="0"/>
          </a:p>
        </p:txBody>
      </p:sp>
      <p:pic>
        <p:nvPicPr>
          <p:cNvPr id="2050" name="Picture 2" descr="https://sp2.yimg.com/ib/th?id=HN.608014219311516162&amp;pid=1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1428750" cy="1100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544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numCol="1">
            <a:noAutofit/>
          </a:bodyPr>
          <a:lstStyle/>
          <a:p>
            <a:endParaRPr lang="en-US" sz="1200" dirty="0"/>
          </a:p>
          <a:p>
            <a:pPr marL="0" indent="0">
              <a:spcBef>
                <a:spcPts val="600"/>
              </a:spcBef>
              <a:buNone/>
            </a:pPr>
            <a:r>
              <a:rPr lang="en-US" sz="1200" dirty="0"/>
              <a:t>HRM establishes the policies, practices and strategies for the State Personnel System (SPS), the largest of the six primary personnel systems in Florida’s state government (excluding the 12 state universities, the Justice Administration System, the State Courts System, the Florida Legislature and the Florida Lottery). The State Personnel System is the system of personnel administration for authorized Career Service, Selected Exempt Service, and Senior Management Service positions and Other Personal Services employment within 32 Executive branch agencies and includes over 100,000 employees. </a:t>
            </a:r>
            <a:endParaRPr lang="en-US" sz="1200" dirty="0" smtClean="0"/>
          </a:p>
          <a:p>
            <a:pPr marL="0" indent="0">
              <a:spcBef>
                <a:spcPts val="600"/>
              </a:spcBef>
              <a:buNone/>
            </a:pPr>
            <a:endParaRPr lang="en-US" sz="1200" dirty="0" smtClean="0"/>
          </a:p>
          <a:p>
            <a:pPr marL="0" indent="0">
              <a:spcBef>
                <a:spcPts val="600"/>
              </a:spcBef>
              <a:buNone/>
            </a:pPr>
            <a:r>
              <a:rPr lang="en-US" sz="1200" dirty="0" smtClean="0"/>
              <a:t>In </a:t>
            </a:r>
            <a:r>
              <a:rPr lang="en-US" sz="1200" dirty="0"/>
              <a:t>addition, HRM represents the Governor as the Chief Labor Negotiator for the SPS, negotiating wages, hours and terms and conditions of employment with seven labor unions representing 13 collective bargaining units covered by 10 contracts. </a:t>
            </a:r>
            <a:endParaRPr lang="en-US" sz="1200" dirty="0" smtClean="0"/>
          </a:p>
          <a:p>
            <a:pPr marL="0" indent="0">
              <a:spcBef>
                <a:spcPts val="600"/>
              </a:spcBef>
              <a:buNone/>
            </a:pPr>
            <a:endParaRPr lang="en-US" sz="1200" dirty="0" smtClean="0"/>
          </a:p>
          <a:p>
            <a:pPr marL="0" indent="0">
              <a:spcBef>
                <a:spcPts val="600"/>
              </a:spcBef>
              <a:buNone/>
            </a:pPr>
            <a:r>
              <a:rPr lang="en-US" sz="1200" dirty="0" smtClean="0"/>
              <a:t>HRM </a:t>
            </a:r>
            <a:r>
              <a:rPr lang="en-US" sz="1200" dirty="0"/>
              <a:t>provides a variety of services and performs a variety of functions in its role as the administrator of the State Personnel System. These services and functions support the needs of the SPS agencies and assist them in the administration of their human resource management responsibilities. </a:t>
            </a:r>
            <a:r>
              <a:rPr lang="en-US" sz="1200" dirty="0" smtClean="0"/>
              <a:t> Summary </a:t>
            </a:r>
            <a:r>
              <a:rPr lang="en-US" sz="1200" dirty="0"/>
              <a:t>of services include: </a:t>
            </a:r>
            <a:r>
              <a:rPr lang="en-US" sz="1200" dirty="0" smtClean="0"/>
              <a:t/>
            </a:r>
            <a:br>
              <a:rPr lang="en-US" sz="1200" dirty="0" smtClean="0"/>
            </a:br>
            <a:endParaRPr lang="en-US" sz="1200" dirty="0"/>
          </a:p>
          <a:p>
            <a:r>
              <a:rPr lang="en-US" sz="1400" dirty="0"/>
              <a:t>Providing technical assistance and consultative services </a:t>
            </a:r>
          </a:p>
          <a:p>
            <a:r>
              <a:rPr lang="en-US" sz="1400" dirty="0"/>
              <a:t>Establishing and maintaining human resource programs </a:t>
            </a:r>
          </a:p>
          <a:p>
            <a:r>
              <a:rPr lang="en-US" sz="1400" dirty="0"/>
              <a:t>Reviewing and approving changes to agency human resource programs for legal compliance </a:t>
            </a:r>
          </a:p>
          <a:p>
            <a:r>
              <a:rPr lang="en-US" sz="1400" dirty="0"/>
              <a:t>Maintaining classification and compensation plans </a:t>
            </a:r>
          </a:p>
          <a:p>
            <a:r>
              <a:rPr lang="en-US" sz="1400" dirty="0"/>
              <a:t>Developing administrative rules, manuals, guidelines, forms and templates </a:t>
            </a:r>
          </a:p>
          <a:p>
            <a:r>
              <a:rPr lang="en-US" sz="1400" dirty="0"/>
              <a:t>Developing and approving business requirements for the human resource information system </a:t>
            </a:r>
          </a:p>
          <a:p>
            <a:r>
              <a:rPr lang="en-US" sz="1400" dirty="0"/>
              <a:t>Administering the Florida State Employees’ Charitable Campaign </a:t>
            </a:r>
          </a:p>
          <a:p>
            <a:r>
              <a:rPr lang="en-US" sz="1400" dirty="0"/>
              <a:t>Researching, compiling and analyzing workforce statistical information </a:t>
            </a:r>
          </a:p>
          <a:p>
            <a:r>
              <a:rPr lang="en-US" sz="1400" dirty="0"/>
              <a:t>Completing federal and state reporting requirements </a:t>
            </a:r>
          </a:p>
          <a:p>
            <a:r>
              <a:rPr lang="en-US" sz="1400" dirty="0"/>
              <a:t>Providing training and professional development opportunities </a:t>
            </a:r>
          </a:p>
          <a:p>
            <a:endParaRPr lang="en-US" sz="1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76200"/>
            <a:ext cx="3657600" cy="1155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6175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Legislation</a:t>
            </a:r>
            <a:endParaRPr lang="en-US" dirty="0"/>
          </a:p>
        </p:txBody>
      </p:sp>
      <p:sp>
        <p:nvSpPr>
          <p:cNvPr id="3" name="Content Placeholder 2"/>
          <p:cNvSpPr>
            <a:spLocks noGrp="1"/>
          </p:cNvSpPr>
          <p:nvPr>
            <p:ph idx="1"/>
          </p:nvPr>
        </p:nvSpPr>
        <p:spPr>
          <a:xfrm>
            <a:off x="304800" y="1447800"/>
            <a:ext cx="8229600" cy="4525963"/>
          </a:xfrm>
        </p:spPr>
        <p:txBody>
          <a:bodyPr>
            <a:normAutofit fontScale="47500" lnSpcReduction="20000"/>
          </a:bodyPr>
          <a:lstStyle/>
          <a:p>
            <a:pPr marL="0" indent="0">
              <a:buNone/>
            </a:pPr>
            <a:r>
              <a:rPr lang="en-US" b="1" dirty="0"/>
              <a:t>110.403 Powers and duties of the department</a:t>
            </a:r>
            <a:r>
              <a:rPr lang="en-US" b="1" dirty="0" smtClean="0"/>
              <a:t>.—</a:t>
            </a:r>
          </a:p>
          <a:p>
            <a:pPr marL="0" indent="0">
              <a:buNone/>
            </a:pPr>
            <a:endParaRPr lang="en-US" dirty="0" smtClean="0"/>
          </a:p>
          <a:p>
            <a:pPr marL="0" indent="0">
              <a:buNone/>
            </a:pPr>
            <a:r>
              <a:rPr lang="en-US" dirty="0" smtClean="0"/>
              <a:t>(</a:t>
            </a:r>
            <a:r>
              <a:rPr lang="en-US" dirty="0"/>
              <a:t>1) In order to implement the purposes of this part, the Department of Management Services, after approval by the Administration Commission, shall adopt and amend rules providing for</a:t>
            </a:r>
            <a:r>
              <a:rPr lang="en-US" dirty="0" smtClean="0"/>
              <a:t>:</a:t>
            </a:r>
          </a:p>
          <a:p>
            <a:pPr marL="0" indent="0">
              <a:buNone/>
            </a:pPr>
            <a:endParaRPr lang="en-US" dirty="0" smtClean="0"/>
          </a:p>
          <a:p>
            <a:pPr marL="0" indent="0">
              <a:buNone/>
            </a:pPr>
            <a:r>
              <a:rPr lang="en-US" dirty="0" smtClean="0"/>
              <a:t>(</a:t>
            </a:r>
            <a:r>
              <a:rPr lang="en-US" dirty="0"/>
              <a:t>a) A system for employing, promoting, or reassigning managers that is responsive to organizational or program needs. In no event shall the number of positions included in the </a:t>
            </a:r>
            <a:r>
              <a:rPr lang="en-US" dirty="0">
                <a:effectLst>
                  <a:outerShdw blurRad="38100" dist="38100" dir="2700000" algn="tl">
                    <a:srgbClr val="000000">
                      <a:alpha val="43137"/>
                    </a:srgbClr>
                  </a:outerShdw>
                </a:effectLst>
              </a:rPr>
              <a:t>Senior Management Service </a:t>
            </a:r>
            <a:r>
              <a:rPr lang="en-US" dirty="0"/>
              <a:t>exceed 1.0 percent of the total full-time equivalent positions in the career service. The department shall deny approval to establish any position within the Senior Management Service which would exceed the limitation established in this paragraph. The department shall report that the limitation has been reached to the Governor, the President of the Senate, and the Speaker of the House of Representatives, as soon as practicable after such event occurs. </a:t>
            </a:r>
            <a:r>
              <a:rPr lang="en-US" dirty="0">
                <a:effectLst>
                  <a:outerShdw blurRad="38100" dist="38100" dir="2700000" algn="tl">
                    <a:srgbClr val="000000">
                      <a:alpha val="43137"/>
                    </a:srgbClr>
                  </a:outerShdw>
                </a:effectLst>
              </a:rPr>
              <a:t>Employees in the Senior Management Service shall serve at the pleasure of the agency head and shall be subject to suspension, dismissal, reduction in pay, demotion, transfer, or other personnel action at the discretion of the agency head.</a:t>
            </a:r>
            <a:r>
              <a:rPr lang="en-US" dirty="0"/>
              <a:t> Such personnel actions are exempt from the provisions of chapter 120</a:t>
            </a:r>
            <a:r>
              <a:rPr lang="en-US" dirty="0" smtClean="0"/>
              <a:t>.</a:t>
            </a:r>
          </a:p>
          <a:p>
            <a:pPr marL="0" indent="0">
              <a:buNone/>
            </a:pPr>
            <a:endParaRPr lang="en-US" dirty="0" smtClean="0"/>
          </a:p>
          <a:p>
            <a:pPr marL="0" indent="0">
              <a:buNone/>
            </a:pPr>
            <a:endParaRPr lang="en-US" dirty="0"/>
          </a:p>
          <a:p>
            <a:pPr marL="0" indent="0">
              <a:buNone/>
            </a:pPr>
            <a:endParaRPr lang="en-US" dirty="0"/>
          </a:p>
          <a:p>
            <a:pPr marL="0" indent="0">
              <a:buNone/>
            </a:pPr>
            <a:r>
              <a:rPr lang="en-US" b="1" dirty="0"/>
              <a:t>110.604 Suspensions, dismissals, reductions in pay, demotions, and transfers.—</a:t>
            </a:r>
            <a:r>
              <a:rPr lang="en-US" dirty="0"/>
              <a:t>Employees in the </a:t>
            </a:r>
            <a:r>
              <a:rPr lang="en-US" dirty="0">
                <a:effectLst>
                  <a:outerShdw blurRad="38100" dist="38100" dir="2700000" algn="tl">
                    <a:srgbClr val="000000">
                      <a:alpha val="43137"/>
                    </a:srgbClr>
                  </a:outerShdw>
                </a:effectLst>
              </a:rPr>
              <a:t>Selected Exempt Service</a:t>
            </a:r>
            <a:r>
              <a:rPr lang="en-US" dirty="0"/>
              <a:t> </a:t>
            </a:r>
            <a:r>
              <a:rPr lang="en-US" dirty="0">
                <a:effectLst>
                  <a:outerShdw blurRad="38100" dist="38100" dir="2700000" algn="tl">
                    <a:srgbClr val="000000">
                      <a:alpha val="43137"/>
                    </a:srgbClr>
                  </a:outerShdw>
                </a:effectLst>
              </a:rPr>
              <a:t>shall serve at the pleasure of the agency head and shall be subject to suspension, dismissal, reduction in pay, demotion, transfer, or other personnel action at the discretion of the agency head.</a:t>
            </a:r>
            <a:r>
              <a:rPr lang="en-US" dirty="0"/>
              <a:t> Such personnel actions are exempt from the provisions of chapter 120.</a:t>
            </a:r>
          </a:p>
          <a:p>
            <a:pPr marL="0" indent="0">
              <a:buNone/>
            </a:pPr>
            <a:endParaRPr lang="en-US" dirty="0"/>
          </a:p>
        </p:txBody>
      </p:sp>
    </p:spTree>
    <p:extLst>
      <p:ext uri="{BB962C8B-B14F-4D97-AF65-F5344CB8AC3E}">
        <p14:creationId xmlns:p14="http://schemas.microsoft.com/office/powerpoint/2010/main" val="3391758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Legislation, continued…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110.205 Career service; exemptions</a:t>
            </a:r>
            <a:r>
              <a:rPr lang="en-US" sz="2400" dirty="0" smtClean="0"/>
              <a:t>.—</a:t>
            </a:r>
          </a:p>
          <a:p>
            <a:pPr marL="0" indent="0">
              <a:buNone/>
            </a:pPr>
            <a:endParaRPr lang="en-US" sz="2400" dirty="0"/>
          </a:p>
          <a:p>
            <a:pPr marL="0" indent="0">
              <a:buNone/>
            </a:pPr>
            <a:r>
              <a:rPr lang="en-US" sz="2400" dirty="0"/>
              <a:t>(2) EXEMPT POSITIONS.—The exempt positions that are not covered by this part include the following</a:t>
            </a:r>
            <a:r>
              <a:rPr lang="en-US" sz="2400" dirty="0" smtClean="0"/>
              <a:t>:</a:t>
            </a:r>
          </a:p>
          <a:p>
            <a:pPr marL="0" indent="0">
              <a:buNone/>
            </a:pPr>
            <a:endParaRPr lang="en-US" sz="2400" dirty="0"/>
          </a:p>
          <a:p>
            <a:pPr marL="0" indent="0">
              <a:buNone/>
            </a:pPr>
            <a:r>
              <a:rPr lang="en-US" sz="2400" dirty="0"/>
              <a:t>(l) All officers and employees in the office of the Governor, including all employees at the Governor’s mansion, and employees within each separate budget entity, as defined in </a:t>
            </a:r>
            <a:r>
              <a:rPr lang="en-US" sz="2400" dirty="0" smtClean="0"/>
              <a:t>chapter </a:t>
            </a:r>
            <a:r>
              <a:rPr lang="en-US" sz="2400" dirty="0"/>
              <a:t>216, assigned to the Governor</a:t>
            </a:r>
            <a:r>
              <a:rPr lang="en-US" sz="2400" dirty="0" smtClean="0"/>
              <a:t>.</a:t>
            </a:r>
          </a:p>
        </p:txBody>
      </p:sp>
    </p:spTree>
    <p:extLst>
      <p:ext uri="{BB962C8B-B14F-4D97-AF65-F5344CB8AC3E}">
        <p14:creationId xmlns:p14="http://schemas.microsoft.com/office/powerpoint/2010/main" val="1639849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72912097"/>
              </p:ext>
            </p:extLst>
          </p:nvPr>
        </p:nvGraphicFramePr>
        <p:xfrm>
          <a:off x="381000" y="380995"/>
          <a:ext cx="8153400" cy="3276603"/>
        </p:xfrm>
        <a:graphic>
          <a:graphicData uri="http://schemas.openxmlformats.org/drawingml/2006/table">
            <a:tbl>
              <a:tblPr>
                <a:tableStyleId>{5C22544A-7EE6-4342-B048-85BDC9FD1C3A}</a:tableStyleId>
              </a:tblPr>
              <a:tblGrid>
                <a:gridCol w="5044053"/>
                <a:gridCol w="1036449"/>
                <a:gridCol w="1036449"/>
                <a:gridCol w="1036449"/>
              </a:tblGrid>
              <a:tr h="297873">
                <a:tc>
                  <a:txBody>
                    <a:bodyPr/>
                    <a:lstStyle/>
                    <a:p>
                      <a:pPr algn="ctr" fontAlgn="b"/>
                      <a:r>
                        <a:rPr lang="en-US" sz="1100" b="1" u="none" strike="noStrike" dirty="0">
                          <a:effectLst>
                            <a:outerShdw blurRad="38100" dist="38100" dir="2700000" algn="tl">
                              <a:srgbClr val="000000">
                                <a:alpha val="43137"/>
                              </a:srgbClr>
                            </a:outerShdw>
                          </a:effectLst>
                        </a:rPr>
                        <a:t>General Supervision</a:t>
                      </a:r>
                      <a:endParaRPr lang="en-US" sz="1100" b="1" i="0" u="none" strike="noStrike" dirty="0">
                        <a:solidFill>
                          <a:srgbClr val="000000"/>
                        </a:solidFill>
                        <a:effectLst>
                          <a:outerShdw blurRad="38100" dist="38100" dir="2700000" algn="tl">
                            <a:srgbClr val="000000">
                              <a:alpha val="43137"/>
                            </a:srgbClr>
                          </a:outerShdw>
                        </a:effectLst>
                        <a:latin typeface="Calibri"/>
                      </a:endParaRPr>
                    </a:p>
                  </a:txBody>
                  <a:tcPr marL="9525" marR="9525" marT="9525" marB="0" anchor="b"/>
                </a:tc>
                <a:tc>
                  <a:txBody>
                    <a:bodyPr/>
                    <a:lstStyle/>
                    <a:p>
                      <a:pPr algn="ctr" fontAlgn="b"/>
                      <a:r>
                        <a:rPr lang="en-US" sz="1100" b="1" u="none" strike="noStrike" dirty="0">
                          <a:effectLst>
                            <a:outerShdw blurRad="38100" dist="38100" dir="2700000" algn="tl">
                              <a:srgbClr val="000000">
                                <a:alpha val="43137"/>
                              </a:srgbClr>
                            </a:outerShdw>
                          </a:effectLst>
                        </a:rPr>
                        <a:t>Agency Head</a:t>
                      </a:r>
                      <a:endParaRPr lang="en-US" sz="1100" b="1" i="0" u="none" strike="noStrike" dirty="0">
                        <a:solidFill>
                          <a:srgbClr val="000000"/>
                        </a:solidFill>
                        <a:effectLst>
                          <a:outerShdw blurRad="38100" dist="38100" dir="2700000" algn="tl">
                            <a:srgbClr val="000000">
                              <a:alpha val="43137"/>
                            </a:srgbClr>
                          </a:outerShdw>
                        </a:effectLst>
                        <a:latin typeface="Calibri"/>
                      </a:endParaRPr>
                    </a:p>
                  </a:txBody>
                  <a:tcPr marL="9525" marR="9525" marT="9525" marB="0" anchor="b"/>
                </a:tc>
                <a:tc>
                  <a:txBody>
                    <a:bodyPr/>
                    <a:lstStyle/>
                    <a:p>
                      <a:pPr algn="ctr" fontAlgn="b"/>
                      <a:r>
                        <a:rPr lang="en-US" sz="1100" b="1" u="none" strike="noStrike" dirty="0">
                          <a:effectLst>
                            <a:outerShdw blurRad="38100" dist="38100" dir="2700000" algn="tl">
                              <a:srgbClr val="000000">
                                <a:alpha val="43137"/>
                              </a:srgbClr>
                            </a:outerShdw>
                          </a:effectLst>
                        </a:rPr>
                        <a:t>CIG</a:t>
                      </a:r>
                      <a:endParaRPr lang="en-US" sz="1100" b="1" i="0" u="none" strike="noStrike" dirty="0">
                        <a:solidFill>
                          <a:srgbClr val="000000"/>
                        </a:solidFill>
                        <a:effectLst>
                          <a:outerShdw blurRad="38100" dist="38100" dir="2700000" algn="tl">
                            <a:srgbClr val="000000">
                              <a:alpha val="43137"/>
                            </a:srgbClr>
                          </a:outerShdw>
                        </a:effectLst>
                        <a:latin typeface="Calibri"/>
                      </a:endParaRPr>
                    </a:p>
                  </a:txBody>
                  <a:tcPr marL="9525" marR="9525" marT="9525" marB="0" anchor="b"/>
                </a:tc>
                <a:tc>
                  <a:txBody>
                    <a:bodyPr/>
                    <a:lstStyle/>
                    <a:p>
                      <a:pPr algn="ctr" fontAlgn="b"/>
                      <a:r>
                        <a:rPr lang="en-US" sz="1100" b="1" u="none" strike="noStrike" dirty="0">
                          <a:effectLst>
                            <a:outerShdw blurRad="38100" dist="38100" dir="2700000" algn="tl">
                              <a:srgbClr val="000000">
                                <a:alpha val="43137"/>
                              </a:srgbClr>
                            </a:outerShdw>
                          </a:effectLst>
                        </a:rPr>
                        <a:t>Coordination</a:t>
                      </a:r>
                      <a:endParaRPr lang="en-US" sz="1100" b="1" i="0" u="none" strike="noStrike" dirty="0">
                        <a:solidFill>
                          <a:srgbClr val="000000"/>
                        </a:solidFill>
                        <a:effectLst>
                          <a:outerShdw blurRad="38100" dist="38100" dir="2700000" algn="tl">
                            <a:srgbClr val="000000">
                              <a:alpha val="43137"/>
                            </a:srgbClr>
                          </a:outerShdw>
                        </a:effectLst>
                        <a:latin typeface="Calibri"/>
                      </a:endParaRPr>
                    </a:p>
                  </a:txBody>
                  <a:tcPr marL="9525" marR="9525" marT="9525" marB="0" anchor="b"/>
                </a:tc>
              </a:tr>
              <a:tr h="297873">
                <a:tc>
                  <a:txBody>
                    <a:bodyPr/>
                    <a:lstStyle/>
                    <a:p>
                      <a:pPr algn="r" fontAlgn="ctr"/>
                      <a:r>
                        <a:rPr lang="en-US" sz="1100" u="none" strike="noStrike" dirty="0" smtClean="0">
                          <a:effectLst/>
                        </a:rPr>
                        <a:t>Attendance and Leave </a:t>
                      </a:r>
                      <a:r>
                        <a:rPr lang="en-US" sz="1100" u="none" strike="noStrike" dirty="0">
                          <a:effectLst/>
                        </a:rPr>
                        <a:t>approvals</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Exceptions</a:t>
                      </a:r>
                    </a:p>
                  </a:txBody>
                  <a:tcPr marL="9525" marR="9525" marT="9525" marB="0" anchor="b"/>
                </a:tc>
              </a:tr>
              <a:tr h="297873">
                <a:tc>
                  <a:txBody>
                    <a:bodyPr/>
                    <a:lstStyle/>
                    <a:p>
                      <a:pPr algn="r" fontAlgn="ctr"/>
                      <a:r>
                        <a:rPr lang="en-US" sz="1100" u="none" strike="noStrike" dirty="0" smtClean="0">
                          <a:effectLst/>
                        </a:rPr>
                        <a:t>Dual Employment, Tuition Waiver, Conflict of Interest approvals/notices</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dirty="0" smtClean="0">
                          <a:solidFill>
                            <a:schemeClr val="dk1"/>
                          </a:solidFill>
                          <a:effectLst/>
                          <a:latin typeface="+mn-lt"/>
                          <a:ea typeface="+mn-ea"/>
                          <a:cs typeface="+mn-cs"/>
                        </a:rPr>
                        <a:t>Yes</a:t>
                      </a:r>
                      <a:endParaRPr lang="en-US" sz="1100" u="none" strike="noStrike" kern="1200" dirty="0">
                        <a:solidFill>
                          <a:schemeClr val="dk1"/>
                        </a:solidFill>
                        <a:effectLst/>
                        <a:latin typeface="+mn-lt"/>
                        <a:ea typeface="+mn-ea"/>
                        <a:cs typeface="+mn-cs"/>
                      </a:endParaRPr>
                    </a:p>
                  </a:txBody>
                  <a:tcPr marL="9525" marR="9525" marT="9525" marB="0" anchor="b"/>
                </a:tc>
              </a:tr>
              <a:tr h="297873">
                <a:tc>
                  <a:txBody>
                    <a:bodyPr/>
                    <a:lstStyle/>
                    <a:p>
                      <a:pPr algn="r" fontAlgn="ctr"/>
                      <a:r>
                        <a:rPr lang="en-US" sz="1100" u="none" strike="noStrike" dirty="0">
                          <a:effectLst/>
                        </a:rPr>
                        <a:t>Attendance at Leadership Meetings</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 </a:t>
                      </a:r>
                    </a:p>
                  </a:txBody>
                  <a:tcPr marL="9525" marR="9525" marT="9525" marB="0" anchor="b"/>
                </a:tc>
              </a:tr>
              <a:tr h="297873">
                <a:tc>
                  <a:txBody>
                    <a:bodyPr/>
                    <a:lstStyle/>
                    <a:p>
                      <a:pPr algn="r" fontAlgn="ctr"/>
                      <a:r>
                        <a:rPr lang="en-US" sz="1100" u="none" strike="noStrike" dirty="0">
                          <a:effectLst/>
                        </a:rPr>
                        <a:t>Routine Briefings/Feedback/Reporting</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r>
              <a:tr h="297873">
                <a:tc>
                  <a:txBody>
                    <a:bodyPr/>
                    <a:lstStyle/>
                    <a:p>
                      <a:pPr algn="r" fontAlgn="ctr"/>
                      <a:r>
                        <a:rPr lang="en-US" sz="1100" u="none" strike="noStrike" dirty="0">
                          <a:effectLst/>
                        </a:rPr>
                        <a:t>Performing “other duties” including operational aspects of the agency</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Courtesy</a:t>
                      </a:r>
                    </a:p>
                  </a:txBody>
                  <a:tcPr marL="9525" marR="9525" marT="9525" marB="0" anchor="b"/>
                </a:tc>
              </a:tr>
              <a:tr h="297873">
                <a:tc>
                  <a:txBody>
                    <a:bodyPr/>
                    <a:lstStyle/>
                    <a:p>
                      <a:pPr algn="r" fontAlgn="ctr"/>
                      <a:r>
                        <a:rPr lang="en-US" sz="1100" u="none" strike="noStrike" dirty="0">
                          <a:effectLst/>
                        </a:rPr>
                        <a:t>Budget exercises</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Courtesy</a:t>
                      </a:r>
                    </a:p>
                  </a:txBody>
                  <a:tcPr marL="9525" marR="9525" marT="9525" marB="0" anchor="b"/>
                </a:tc>
              </a:tr>
              <a:tr h="297873">
                <a:tc>
                  <a:txBody>
                    <a:bodyPr/>
                    <a:lstStyle/>
                    <a:p>
                      <a:pPr algn="r" fontAlgn="ctr"/>
                      <a:r>
                        <a:rPr lang="en-US" sz="1100" u="none" strike="noStrike" dirty="0" smtClean="0">
                          <a:effectLst/>
                        </a:rPr>
                        <a:t>Agency-wide</a:t>
                      </a:r>
                      <a:r>
                        <a:rPr lang="en-US" sz="1100" u="none" strike="noStrike" baseline="0" dirty="0" smtClean="0">
                          <a:effectLst/>
                        </a:rPr>
                        <a:t> m</a:t>
                      </a:r>
                      <a:r>
                        <a:rPr lang="en-US" sz="1100" u="none" strike="noStrike" dirty="0" smtClean="0">
                          <a:effectLst/>
                        </a:rPr>
                        <a:t>erit </a:t>
                      </a:r>
                      <a:r>
                        <a:rPr lang="en-US" sz="1100" u="none" strike="noStrike" dirty="0">
                          <a:effectLst/>
                        </a:rPr>
                        <a:t>pay increases</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Yes</a:t>
                      </a:r>
                    </a:p>
                  </a:txBody>
                  <a:tcPr marL="9525" marR="9525" marT="9525" marB="0" anchor="b"/>
                </a:tc>
              </a:tr>
              <a:tr h="297873">
                <a:tc>
                  <a:txBody>
                    <a:bodyPr/>
                    <a:lstStyle/>
                    <a:p>
                      <a:pPr algn="r" fontAlgn="ctr"/>
                      <a:r>
                        <a:rPr lang="en-US" sz="1100" u="none" strike="noStrike" dirty="0">
                          <a:effectLst/>
                        </a:rPr>
                        <a:t>Administrative support for OIG (e.g., People First, IT, General Services, etc.)</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r>
              <a:tr h="297873">
                <a:tc>
                  <a:txBody>
                    <a:bodyPr/>
                    <a:lstStyle/>
                    <a:p>
                      <a:pPr algn="r" fontAlgn="ctr"/>
                      <a:r>
                        <a:rPr lang="en-US" sz="1100" u="none" strike="noStrike" dirty="0">
                          <a:effectLst/>
                        </a:rPr>
                        <a:t>Office </a:t>
                      </a:r>
                      <a:r>
                        <a:rPr lang="en-US" sz="1100" u="none" strike="noStrike" dirty="0" smtClean="0">
                          <a:effectLst/>
                        </a:rPr>
                        <a:t>space; parking</a:t>
                      </a:r>
                      <a:endParaRPr lang="en-US" sz="1100" b="0" i="0" u="none" strike="noStrike" dirty="0">
                        <a:solidFill>
                          <a:srgbClr val="000000"/>
                        </a:solidFill>
                        <a:effectLst/>
                        <a:latin typeface="Calibri"/>
                      </a:endParaRPr>
                    </a:p>
                  </a:txBody>
                  <a:tcPr marL="9525" marR="9525" marT="9525" marB="0" anchor="ctr"/>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a:solidFill>
                            <a:schemeClr val="dk1"/>
                          </a:solidFill>
                          <a:effectLst/>
                          <a:latin typeface="+mn-lt"/>
                          <a:ea typeface="+mn-ea"/>
                          <a:cs typeface="+mn-cs"/>
                        </a:rPr>
                        <a:t> </a:t>
                      </a:r>
                    </a:p>
                  </a:txBody>
                  <a:tcPr marL="9525" marR="9525" marT="9525" marB="0" anchor="b"/>
                </a:tc>
              </a:tr>
              <a:tr h="297873">
                <a:tc>
                  <a:txBody>
                    <a:bodyPr/>
                    <a:lstStyle/>
                    <a:p>
                      <a:pPr algn="r" fontAlgn="b"/>
                      <a:r>
                        <a:rPr lang="en-US" sz="1100" u="none" strike="noStrike" dirty="0">
                          <a:effectLst/>
                        </a:rPr>
                        <a:t>Disciplinary actions for OIG employees</a:t>
                      </a:r>
                      <a:endParaRPr lang="en-US" sz="1100" b="0" i="0" u="none" strike="noStrike" dirty="0">
                        <a:solidFill>
                          <a:srgbClr val="000000"/>
                        </a:solidFill>
                        <a:effectLst/>
                        <a:latin typeface="Calibri"/>
                      </a:endParaRPr>
                    </a:p>
                  </a:txBody>
                  <a:tcPr marL="9525" marR="9525" marT="9525" marB="0" anchor="b"/>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 </a:t>
                      </a:r>
                    </a:p>
                  </a:txBody>
                  <a:tcPr marL="9525" marR="9525" marT="9525" marB="0" anchor="b"/>
                </a:tc>
                <a:tc>
                  <a:txBody>
                    <a:bodyPr/>
                    <a:lstStyle/>
                    <a:p>
                      <a:pPr marL="0" algn="ctr" defTabSz="914400" rtl="0" eaLnBrk="1" fontAlgn="ctr" latinLnBrk="0" hangingPunct="1">
                        <a:spcAft>
                          <a:spcPts val="1200"/>
                        </a:spcAft>
                      </a:pPr>
                      <a:r>
                        <a:rPr lang="en-US" sz="1100" u="none" strike="noStrike" kern="1200" dirty="0">
                          <a:solidFill>
                            <a:schemeClr val="dk1"/>
                          </a:solidFill>
                          <a:effectLst/>
                          <a:latin typeface="+mn-lt"/>
                          <a:ea typeface="+mn-ea"/>
                          <a:cs typeface="+mn-cs"/>
                        </a:rPr>
                        <a:t>Yes</a:t>
                      </a:r>
                    </a:p>
                  </a:txBody>
                  <a:tcPr marL="9525" marR="9525" marT="9525" marB="0" anchor="b"/>
                </a:tc>
              </a:tr>
            </a:tbl>
          </a:graphicData>
        </a:graphic>
      </p:graphicFrame>
      <p:sp>
        <p:nvSpPr>
          <p:cNvPr id="3" name="TextBox 2"/>
          <p:cNvSpPr txBox="1"/>
          <p:nvPr/>
        </p:nvSpPr>
        <p:spPr>
          <a:xfrm>
            <a:off x="762000" y="3726873"/>
            <a:ext cx="7848600" cy="2893100"/>
          </a:xfrm>
          <a:prstGeom prst="rect">
            <a:avLst/>
          </a:prstGeom>
          <a:noFill/>
        </p:spPr>
        <p:txBody>
          <a:bodyPr wrap="square" rtlCol="0">
            <a:spAutoFit/>
          </a:bodyPr>
          <a:lstStyle/>
          <a:p>
            <a:r>
              <a:rPr lang="en-US" sz="1400" dirty="0" smtClean="0"/>
              <a:t>Thoughts (not final):</a:t>
            </a:r>
            <a:endParaRPr lang="en-US" sz="1400" dirty="0" smtClean="0"/>
          </a:p>
          <a:p>
            <a:endParaRPr lang="en-US" sz="1400" dirty="0"/>
          </a:p>
          <a:p>
            <a:pPr marL="285750" indent="-285750">
              <a:buFont typeface="Arial" panose="020B0604020202020204" pitchFamily="34" charset="0"/>
              <a:buChar char="•"/>
            </a:pPr>
            <a:r>
              <a:rPr lang="en-US" sz="1400" dirty="0" smtClean="0"/>
              <a:t>Exceptions for timesheet and leave approvals typically occur due to extended periods of time</a:t>
            </a:r>
          </a:p>
          <a:p>
            <a:pPr marL="285750" indent="-285750">
              <a:buFont typeface="Arial" panose="020B0604020202020204" pitchFamily="34" charset="0"/>
              <a:buChar char="•"/>
            </a:pPr>
            <a:r>
              <a:rPr lang="en-US" sz="1400" dirty="0" smtClean="0"/>
              <a:t>Administrative approvals should be evaluated in </a:t>
            </a:r>
            <a:r>
              <a:rPr lang="en-US" sz="1400" b="1" dirty="0" smtClean="0"/>
              <a:t>collaboration with </a:t>
            </a:r>
            <a:r>
              <a:rPr lang="en-US" sz="1400" dirty="0" smtClean="0"/>
              <a:t>the CIG</a:t>
            </a:r>
          </a:p>
          <a:p>
            <a:pPr marL="285750" indent="-285750">
              <a:buFont typeface="Arial" panose="020B0604020202020204" pitchFamily="34" charset="0"/>
              <a:buChar char="•"/>
            </a:pPr>
            <a:r>
              <a:rPr lang="en-US" sz="1400" dirty="0" smtClean="0"/>
              <a:t>CIG </a:t>
            </a:r>
            <a:r>
              <a:rPr lang="en-US" sz="1400" dirty="0" smtClean="0"/>
              <a:t>will establish a </a:t>
            </a:r>
            <a:r>
              <a:rPr lang="en-US" sz="1400" dirty="0" smtClean="0"/>
              <a:t>procedure </a:t>
            </a:r>
            <a:r>
              <a:rPr lang="en-US" sz="1400" dirty="0" smtClean="0"/>
              <a:t>for briefing/feedback/reporting independent of the agency</a:t>
            </a:r>
          </a:p>
          <a:p>
            <a:pPr marL="285750" indent="-285750">
              <a:buFont typeface="Arial" panose="020B0604020202020204" pitchFamily="34" charset="0"/>
              <a:buChar char="•"/>
            </a:pPr>
            <a:r>
              <a:rPr lang="en-US" sz="1400" dirty="0" smtClean="0"/>
              <a:t>“Other </a:t>
            </a:r>
            <a:r>
              <a:rPr lang="en-US" sz="1400" dirty="0" smtClean="0"/>
              <a:t>duties” should be fully briefed to the CIG as part of the orientation meetings; any modifications to what is currently being performed should be </a:t>
            </a:r>
            <a:r>
              <a:rPr lang="en-US" sz="1400" i="1" dirty="0" smtClean="0"/>
              <a:t>coordinated with </a:t>
            </a:r>
            <a:r>
              <a:rPr lang="en-US" sz="1400" dirty="0" smtClean="0"/>
              <a:t>the CIG prior to implementation</a:t>
            </a:r>
          </a:p>
          <a:p>
            <a:pPr marL="285750" indent="-285750">
              <a:buFont typeface="Arial" panose="020B0604020202020204" pitchFamily="34" charset="0"/>
              <a:buChar char="•"/>
            </a:pPr>
            <a:r>
              <a:rPr lang="en-US" sz="1400" dirty="0" smtClean="0"/>
              <a:t>Agency budget exercises should be </a:t>
            </a:r>
            <a:r>
              <a:rPr lang="en-US" sz="1400" i="1" dirty="0" smtClean="0"/>
              <a:t>coordinated with </a:t>
            </a:r>
            <a:r>
              <a:rPr lang="en-US" sz="1400" dirty="0" smtClean="0"/>
              <a:t>the CIG prior to the exercise</a:t>
            </a:r>
          </a:p>
          <a:p>
            <a:pPr marL="285750" indent="-285750">
              <a:buFont typeface="Arial" panose="020B0604020202020204" pitchFamily="34" charset="0"/>
              <a:buChar char="•"/>
            </a:pPr>
            <a:r>
              <a:rPr lang="en-US" sz="1400" dirty="0" smtClean="0"/>
              <a:t>Any agency process for merit pay increases should include the OIG office and any determinations should be conducted as a </a:t>
            </a:r>
            <a:r>
              <a:rPr lang="en-US" sz="1400" b="1" dirty="0" smtClean="0"/>
              <a:t>collaborative action </a:t>
            </a:r>
            <a:r>
              <a:rPr lang="en-US" sz="1400" dirty="0" smtClean="0"/>
              <a:t>between the agency head and the CIG</a:t>
            </a:r>
          </a:p>
          <a:p>
            <a:pPr marL="285750" indent="-285750">
              <a:buFont typeface="Arial" panose="020B0604020202020204" pitchFamily="34" charset="0"/>
              <a:buChar char="•"/>
            </a:pPr>
            <a:r>
              <a:rPr lang="en-US" sz="1400" dirty="0" smtClean="0"/>
              <a:t>Any disciplinary actions for OIG employees should be conducted as a </a:t>
            </a:r>
            <a:r>
              <a:rPr lang="en-US" sz="1400" b="1" dirty="0" smtClean="0"/>
              <a:t>collaborative action </a:t>
            </a:r>
            <a:r>
              <a:rPr lang="en-US" sz="1400" dirty="0" smtClean="0"/>
              <a:t>between the agency head and the CIG</a:t>
            </a:r>
          </a:p>
        </p:txBody>
      </p:sp>
    </p:spTree>
    <p:extLst>
      <p:ext uri="{BB962C8B-B14F-4D97-AF65-F5344CB8AC3E}">
        <p14:creationId xmlns:p14="http://schemas.microsoft.com/office/powerpoint/2010/main" val="73911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382000" cy="6001643"/>
          </a:xfrm>
          <a:prstGeom prst="rect">
            <a:avLst/>
          </a:prstGeom>
          <a:noFill/>
        </p:spPr>
        <p:txBody>
          <a:bodyPr wrap="square" numCol="2" rtlCol="0">
            <a:spAutoFit/>
          </a:bodyPr>
          <a:lstStyle/>
          <a:p>
            <a:r>
              <a:rPr lang="en-US" dirty="0" smtClean="0"/>
              <a:t>“Under </a:t>
            </a:r>
            <a:r>
              <a:rPr lang="en-US" dirty="0"/>
              <a:t>the general supervision of the Agency Head</a:t>
            </a:r>
            <a:r>
              <a:rPr lang="en-US" dirty="0" smtClean="0"/>
              <a:t>”</a:t>
            </a:r>
            <a:r>
              <a:rPr lang="en-US" dirty="0"/>
              <a:t> – What does this mean</a:t>
            </a:r>
            <a:r>
              <a:rPr lang="en-US" dirty="0" smtClean="0"/>
              <a:t>?</a:t>
            </a:r>
          </a:p>
          <a:p>
            <a:r>
              <a:rPr lang="en-US" dirty="0" smtClean="0"/>
              <a:t>“</a:t>
            </a:r>
            <a:r>
              <a:rPr lang="en-US" dirty="0"/>
              <a:t>Report to the CIG” – What does this mean</a:t>
            </a:r>
            <a:r>
              <a:rPr lang="en-US" dirty="0" smtClean="0"/>
              <a:t>?</a:t>
            </a:r>
          </a:p>
          <a:p>
            <a:endParaRPr lang="en-US" dirty="0"/>
          </a:p>
          <a:p>
            <a:pPr marL="285750" lvl="0" indent="-285750">
              <a:buFont typeface="Arial" panose="020B0604020202020204" pitchFamily="34" charset="0"/>
              <a:buChar char="•"/>
            </a:pPr>
            <a:r>
              <a:rPr lang="en-US" dirty="0"/>
              <a:t>IG housed in the agency.</a:t>
            </a:r>
          </a:p>
          <a:p>
            <a:pPr marL="285750" lvl="0" indent="-285750">
              <a:buFont typeface="Arial" panose="020B0604020202020204" pitchFamily="34" charset="0"/>
              <a:buChar char="•"/>
            </a:pPr>
            <a:r>
              <a:rPr lang="en-US" dirty="0"/>
              <a:t>IG budget is with the agency.</a:t>
            </a:r>
          </a:p>
          <a:p>
            <a:pPr marL="285750" lvl="0" indent="-285750">
              <a:buFont typeface="Arial" panose="020B0604020202020204" pitchFamily="34" charset="0"/>
              <a:buChar char="•"/>
            </a:pPr>
            <a:r>
              <a:rPr lang="en-US" dirty="0"/>
              <a:t>IG is paid by the agency.</a:t>
            </a:r>
          </a:p>
          <a:p>
            <a:pPr marL="285750" lvl="0" indent="-285750">
              <a:buFont typeface="Arial" panose="020B0604020202020204" pitchFamily="34" charset="0"/>
              <a:buChar char="•"/>
            </a:pPr>
            <a:r>
              <a:rPr lang="en-US" dirty="0"/>
              <a:t>Leave requests to Agency Head with copy to CIG.</a:t>
            </a:r>
          </a:p>
          <a:p>
            <a:pPr marL="285750" lvl="0" indent="-285750">
              <a:buFont typeface="Arial" panose="020B0604020202020204" pitchFamily="34" charset="0"/>
              <a:buChar char="•"/>
            </a:pPr>
            <a:r>
              <a:rPr lang="en-US" dirty="0"/>
              <a:t>Office Hours.</a:t>
            </a:r>
          </a:p>
          <a:p>
            <a:pPr marL="285750" lvl="0" indent="-285750">
              <a:buFont typeface="Arial" panose="020B0604020202020204" pitchFamily="34" charset="0"/>
              <a:buChar char="•"/>
            </a:pPr>
            <a:r>
              <a:rPr lang="en-US" dirty="0"/>
              <a:t>Flex-time.</a:t>
            </a:r>
          </a:p>
          <a:p>
            <a:pPr marL="285750" lvl="0" indent="-285750">
              <a:buFont typeface="Arial" panose="020B0604020202020204" pitchFamily="34" charset="0"/>
              <a:buChar char="•"/>
            </a:pPr>
            <a:r>
              <a:rPr lang="en-US" dirty="0"/>
              <a:t>Telecommuting.</a:t>
            </a:r>
          </a:p>
          <a:p>
            <a:pPr marL="285750" lvl="0" indent="-285750">
              <a:buFont typeface="Arial" panose="020B0604020202020204" pitchFamily="34" charset="0"/>
              <a:buChar char="•"/>
            </a:pPr>
            <a:r>
              <a:rPr lang="en-US" dirty="0"/>
              <a:t>Phone coverage 8-5 M-F on mainline.</a:t>
            </a:r>
          </a:p>
          <a:p>
            <a:pPr marL="285750" lvl="0" indent="-285750">
              <a:buFont typeface="Arial" panose="020B0604020202020204" pitchFamily="34" charset="0"/>
              <a:buChar char="•"/>
            </a:pPr>
            <a:r>
              <a:rPr lang="en-US" dirty="0"/>
              <a:t>Timesheets.</a:t>
            </a:r>
          </a:p>
          <a:p>
            <a:pPr marL="285750" lvl="0" indent="-285750">
              <a:buFont typeface="Arial" panose="020B0604020202020204" pitchFamily="34" charset="0"/>
              <a:buChar char="•"/>
            </a:pPr>
            <a:r>
              <a:rPr lang="en-US" dirty="0" err="1" smtClean="0"/>
              <a:t>Sharepoint</a:t>
            </a:r>
            <a:r>
              <a:rPr lang="en-US" dirty="0"/>
              <a:t>.</a:t>
            </a:r>
          </a:p>
          <a:p>
            <a:pPr marL="285750" lvl="0" indent="-285750">
              <a:buFont typeface="Arial" panose="020B0604020202020204" pitchFamily="34" charset="0"/>
              <a:buChar char="•"/>
            </a:pPr>
            <a:r>
              <a:rPr lang="en-US" dirty="0"/>
              <a:t>Legal Counsel Issues – Legal Sufficiency Reviews, CJSTC Reporting</a:t>
            </a:r>
          </a:p>
          <a:p>
            <a:pPr marL="285750" lvl="0" indent="-285750">
              <a:buFont typeface="Arial" panose="020B0604020202020204" pitchFamily="34" charset="0"/>
              <a:buChar char="•"/>
            </a:pPr>
            <a:r>
              <a:rPr lang="en-US" dirty="0"/>
              <a:t>Professional standards – independence, supervision, planning, oversight?</a:t>
            </a:r>
          </a:p>
          <a:p>
            <a:pPr marL="285750" lvl="0" indent="-285750">
              <a:buFont typeface="Arial" panose="020B0604020202020204" pitchFamily="34" charset="0"/>
              <a:buChar char="•"/>
            </a:pPr>
            <a:r>
              <a:rPr lang="en-US" dirty="0"/>
              <a:t>Accreditation</a:t>
            </a:r>
          </a:p>
          <a:p>
            <a:r>
              <a:rPr lang="en-US" b="1" dirty="0" smtClean="0"/>
              <a:t>Personnel </a:t>
            </a:r>
            <a:r>
              <a:rPr lang="en-US" b="1" dirty="0"/>
              <a:t>decisions </a:t>
            </a:r>
            <a:r>
              <a:rPr lang="en-US" dirty="0"/>
              <a:t>are to be made in consultation with the CIG.  This requires</a:t>
            </a:r>
            <a:r>
              <a:rPr lang="en-US" dirty="0" smtClean="0"/>
              <a:t>:</a:t>
            </a:r>
          </a:p>
          <a:p>
            <a:endParaRPr lang="en-US" dirty="0"/>
          </a:p>
          <a:p>
            <a:pPr marL="285750" lvl="0" indent="-285750">
              <a:buFont typeface="Arial" panose="020B0604020202020204" pitchFamily="34" charset="0"/>
              <a:buChar char="•"/>
            </a:pPr>
            <a:r>
              <a:rPr lang="en-US" dirty="0"/>
              <a:t>Keeping the CIG informed of all personnel matters.  </a:t>
            </a:r>
          </a:p>
          <a:p>
            <a:pPr marL="285750" lvl="0" indent="-285750">
              <a:buFont typeface="Arial" panose="020B0604020202020204" pitchFamily="34" charset="0"/>
              <a:buChar char="•"/>
            </a:pPr>
            <a:r>
              <a:rPr lang="en-US" dirty="0"/>
              <a:t>CIG must be a part of the personnel decision – not just informed after a personnel decision has been made.</a:t>
            </a:r>
          </a:p>
          <a:p>
            <a:pPr marL="285750" lvl="0" indent="-285750">
              <a:buFont typeface="Arial" panose="020B0604020202020204" pitchFamily="34" charset="0"/>
              <a:buChar char="•"/>
            </a:pPr>
            <a:r>
              <a:rPr lang="en-US" dirty="0"/>
              <a:t>Personnel decisions are made independent of the Agency Head.</a:t>
            </a:r>
          </a:p>
          <a:p>
            <a:pPr marL="285750" lvl="0" indent="-285750">
              <a:buFont typeface="Arial" panose="020B0604020202020204" pitchFamily="34" charset="0"/>
              <a:buChar char="•"/>
            </a:pPr>
            <a:r>
              <a:rPr lang="en-US" dirty="0"/>
              <a:t>CIG is to be part of all personnel decisions and actions, including hiring, firing, promotion, salary, etc.</a:t>
            </a:r>
          </a:p>
          <a:p>
            <a:endParaRPr lang="en-US" dirty="0"/>
          </a:p>
        </p:txBody>
      </p:sp>
    </p:spTree>
    <p:extLst>
      <p:ext uri="{BB962C8B-B14F-4D97-AF65-F5344CB8AC3E}">
        <p14:creationId xmlns:p14="http://schemas.microsoft.com/office/powerpoint/2010/main" val="4253744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Options</a:t>
            </a:r>
            <a:endParaRPr lang="en-US" dirty="0"/>
          </a:p>
        </p:txBody>
      </p:sp>
      <p:sp>
        <p:nvSpPr>
          <p:cNvPr id="3" name="TextBox 2"/>
          <p:cNvSpPr txBox="1"/>
          <p:nvPr/>
        </p:nvSpPr>
        <p:spPr>
          <a:xfrm>
            <a:off x="381000" y="1676400"/>
            <a:ext cx="8077200" cy="3231654"/>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US" dirty="0" smtClean="0"/>
              <a:t>Memorandum of Understanding (MOU) between OIG and agency support office (e.g., Legal, Human Resources, etc.)</a:t>
            </a:r>
          </a:p>
          <a:p>
            <a:pPr marL="285750" indent="-285750">
              <a:spcBef>
                <a:spcPts val="1200"/>
              </a:spcBef>
              <a:buFont typeface="Arial" panose="020B0604020202020204" pitchFamily="34" charset="0"/>
              <a:buChar char="•"/>
            </a:pPr>
            <a:r>
              <a:rPr lang="en-US" dirty="0" smtClean="0"/>
              <a:t>MOU between agency head and CIG</a:t>
            </a:r>
          </a:p>
          <a:p>
            <a:pPr marL="285750" indent="-285750">
              <a:spcBef>
                <a:spcPts val="1200"/>
              </a:spcBef>
              <a:buFont typeface="Arial" panose="020B0604020202020204" pitchFamily="34" charset="0"/>
              <a:buChar char="•"/>
            </a:pPr>
            <a:r>
              <a:rPr lang="en-US" dirty="0" smtClean="0"/>
              <a:t>EOG guidance on minimum acceptable quality levels</a:t>
            </a:r>
          </a:p>
          <a:p>
            <a:pPr marL="285750" indent="-285750">
              <a:spcBef>
                <a:spcPts val="1200"/>
              </a:spcBef>
              <a:buFont typeface="Arial" panose="020B0604020202020204" pitchFamily="34" charset="0"/>
              <a:buChar char="•"/>
            </a:pPr>
            <a:r>
              <a:rPr lang="en-US" dirty="0" smtClean="0"/>
              <a:t>Agency OIG Policy/Procedure</a:t>
            </a:r>
          </a:p>
          <a:p>
            <a:pPr marL="285750" indent="-285750">
              <a:spcBef>
                <a:spcPts val="1200"/>
              </a:spcBef>
              <a:buFont typeface="Arial" panose="020B0604020202020204" pitchFamily="34" charset="0"/>
              <a:buChar char="•"/>
            </a:pPr>
            <a:r>
              <a:rPr lang="en-US" dirty="0" smtClean="0"/>
              <a:t>CIG Policy/Procedure</a:t>
            </a:r>
          </a:p>
          <a:p>
            <a:pPr marL="285750" indent="-285750">
              <a:spcBef>
                <a:spcPts val="1200"/>
              </a:spcBef>
              <a:buFont typeface="Arial" panose="020B0604020202020204" pitchFamily="34" charset="0"/>
              <a:buChar char="•"/>
            </a:pPr>
            <a:r>
              <a:rPr lang="en-US" dirty="0" smtClean="0"/>
              <a:t>Rule modification</a:t>
            </a:r>
          </a:p>
          <a:p>
            <a:pPr marL="285750" indent="-285750">
              <a:spcBef>
                <a:spcPts val="1200"/>
              </a:spcBef>
              <a:buFont typeface="Arial" panose="020B0604020202020204" pitchFamily="34" charset="0"/>
              <a:buChar char="•"/>
            </a:pPr>
            <a:r>
              <a:rPr lang="en-US" dirty="0" smtClean="0"/>
              <a:t>Statutory modification</a:t>
            </a:r>
            <a:endParaRPr lang="en-US" dirty="0"/>
          </a:p>
        </p:txBody>
      </p:sp>
    </p:spTree>
    <p:extLst>
      <p:ext uri="{BB962C8B-B14F-4D97-AF65-F5344CB8AC3E}">
        <p14:creationId xmlns:p14="http://schemas.microsoft.com/office/powerpoint/2010/main" val="1059792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755526"/>
          </a:xfrm>
        </p:spPr>
        <p:txBody>
          <a:bodyPr>
            <a:normAutofit/>
          </a:bodyPr>
          <a:lstStyle/>
          <a:p>
            <a:r>
              <a:rPr lang="en-US" sz="4000" dirty="0" smtClean="0"/>
              <a:t>Discussion Workgroups</a:t>
            </a:r>
            <a:endParaRPr lang="en-US" sz="4000" dirty="0"/>
          </a:p>
        </p:txBody>
      </p:sp>
      <p:sp>
        <p:nvSpPr>
          <p:cNvPr id="4" name="TextBox 3"/>
          <p:cNvSpPr txBox="1"/>
          <p:nvPr/>
        </p:nvSpPr>
        <p:spPr>
          <a:xfrm>
            <a:off x="609600" y="1143001"/>
            <a:ext cx="2590800" cy="5324535"/>
          </a:xfrm>
          <a:prstGeom prst="rect">
            <a:avLst/>
          </a:prstGeom>
          <a:noFill/>
        </p:spPr>
        <p:txBody>
          <a:bodyPr wrap="square" numCol="1" rtlCol="0">
            <a:spAutoFit/>
          </a:bodyPr>
          <a:lstStyle/>
          <a:p>
            <a:pPr marL="285750" indent="-285750">
              <a:spcBef>
                <a:spcPts val="1200"/>
              </a:spcBef>
              <a:buFont typeface="Arial" panose="020B0604020202020204" pitchFamily="34" charset="0"/>
              <a:buChar char="•"/>
            </a:pPr>
            <a:r>
              <a:rPr lang="en-US" sz="2000" dirty="0"/>
              <a:t>Attendance and Leave approvals</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a:t>Dual Employment, Tuition Waiver, Conflict of Interest approvals/notices</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a:t>Office Hours, flex time, telecommuting</a:t>
            </a:r>
          </a:p>
          <a:p>
            <a:pPr marL="285750" indent="-285750">
              <a:spcBef>
                <a:spcPts val="1200"/>
              </a:spcBef>
              <a:buFont typeface="Arial" panose="020B0604020202020204" pitchFamily="34" charset="0"/>
              <a:buChar char="•"/>
            </a:pPr>
            <a:r>
              <a:rPr lang="en-US" sz="2000" dirty="0" smtClean="0"/>
              <a:t>Attendance </a:t>
            </a:r>
            <a:r>
              <a:rPr lang="en-US" sz="2000" dirty="0"/>
              <a:t>at Leadership Meetings</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a:t>Routine </a:t>
            </a:r>
            <a:r>
              <a:rPr lang="en-US" sz="2000" dirty="0" smtClean="0"/>
              <a:t>Briefings/Feedback/Reporting</a:t>
            </a:r>
            <a:endParaRPr lang="en-US" sz="2000" dirty="0">
              <a:solidFill>
                <a:srgbClr val="000000"/>
              </a:solidFill>
            </a:endParaRPr>
          </a:p>
        </p:txBody>
      </p:sp>
      <p:sp>
        <p:nvSpPr>
          <p:cNvPr id="5" name="TextBox 4"/>
          <p:cNvSpPr txBox="1"/>
          <p:nvPr/>
        </p:nvSpPr>
        <p:spPr>
          <a:xfrm>
            <a:off x="3544455" y="1165639"/>
            <a:ext cx="2743200" cy="3016210"/>
          </a:xfrm>
          <a:prstGeom prst="rect">
            <a:avLst/>
          </a:prstGeom>
          <a:noFill/>
        </p:spPr>
        <p:txBody>
          <a:bodyPr wrap="square" numCol="1" rtlCol="0">
            <a:spAutoFit/>
          </a:bodyPr>
          <a:lstStyle/>
          <a:p>
            <a:pPr marL="285750" indent="-285750">
              <a:spcBef>
                <a:spcPts val="1200"/>
              </a:spcBef>
              <a:buFont typeface="Arial" panose="020B0604020202020204" pitchFamily="34" charset="0"/>
              <a:buChar char="•"/>
            </a:pPr>
            <a:r>
              <a:rPr lang="en-US" sz="2000" dirty="0"/>
              <a:t>Performing “other duties” including operational aspects of the agency</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smtClean="0"/>
              <a:t>Budget </a:t>
            </a:r>
            <a:r>
              <a:rPr lang="en-US" sz="2000" dirty="0"/>
              <a:t>exercises</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a:t>Agency-wide merit pay increases</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smtClean="0"/>
              <a:t>Office </a:t>
            </a:r>
            <a:r>
              <a:rPr lang="en-US" sz="2000" dirty="0"/>
              <a:t>space; </a:t>
            </a:r>
            <a:r>
              <a:rPr lang="en-US" sz="2000" dirty="0" smtClean="0"/>
              <a:t>parking</a:t>
            </a:r>
          </a:p>
        </p:txBody>
      </p:sp>
      <p:sp>
        <p:nvSpPr>
          <p:cNvPr id="6" name="TextBox 5"/>
          <p:cNvSpPr txBox="1"/>
          <p:nvPr/>
        </p:nvSpPr>
        <p:spPr>
          <a:xfrm>
            <a:off x="6400800" y="1177184"/>
            <a:ext cx="2590800" cy="3631763"/>
          </a:xfrm>
          <a:prstGeom prst="rect">
            <a:avLst/>
          </a:prstGeom>
          <a:noFill/>
        </p:spPr>
        <p:txBody>
          <a:bodyPr wrap="square" numCol="1" rtlCol="0">
            <a:spAutoFit/>
          </a:bodyPr>
          <a:lstStyle/>
          <a:p>
            <a:pPr marL="285750" indent="-285750">
              <a:spcBef>
                <a:spcPts val="1200"/>
              </a:spcBef>
              <a:buFont typeface="Arial" panose="020B0604020202020204" pitchFamily="34" charset="0"/>
              <a:buChar char="•"/>
            </a:pPr>
            <a:r>
              <a:rPr lang="en-US" sz="2000" dirty="0"/>
              <a:t>Administrative support for OIG (e.g., People First, IT, General Services, etc.)</a:t>
            </a:r>
            <a:endParaRPr lang="en-US" sz="2000" dirty="0">
              <a:solidFill>
                <a:srgbClr val="000000"/>
              </a:solidFill>
            </a:endParaRPr>
          </a:p>
          <a:p>
            <a:pPr marL="285750" indent="-285750">
              <a:spcBef>
                <a:spcPts val="1200"/>
              </a:spcBef>
              <a:buFont typeface="Arial" panose="020B0604020202020204" pitchFamily="34" charset="0"/>
              <a:buChar char="•"/>
            </a:pPr>
            <a:r>
              <a:rPr lang="en-US" sz="2000" dirty="0" err="1" smtClean="0"/>
              <a:t>Sharepoint</a:t>
            </a:r>
            <a:endParaRPr lang="en-US" sz="2000" dirty="0" smtClean="0"/>
          </a:p>
          <a:p>
            <a:pPr marL="285750" indent="-285750">
              <a:spcBef>
                <a:spcPts val="1200"/>
              </a:spcBef>
              <a:buFont typeface="Arial" panose="020B0604020202020204" pitchFamily="34" charset="0"/>
              <a:buChar char="•"/>
            </a:pPr>
            <a:r>
              <a:rPr lang="en-US" sz="2000" dirty="0" smtClean="0"/>
              <a:t>Professional standards</a:t>
            </a:r>
          </a:p>
          <a:p>
            <a:pPr marL="285750" indent="-285750">
              <a:spcBef>
                <a:spcPts val="1200"/>
              </a:spcBef>
              <a:buFont typeface="Arial" panose="020B0604020202020204" pitchFamily="34" charset="0"/>
              <a:buChar char="•"/>
            </a:pPr>
            <a:r>
              <a:rPr lang="en-US" sz="2000" dirty="0" smtClean="0"/>
              <a:t>Disciplinary </a:t>
            </a:r>
            <a:r>
              <a:rPr lang="en-US" sz="2000" dirty="0"/>
              <a:t>actions for OIG </a:t>
            </a:r>
            <a:r>
              <a:rPr lang="en-US" sz="2000" dirty="0" smtClean="0"/>
              <a:t>employees</a:t>
            </a:r>
            <a:endParaRPr lang="en-US" sz="2000" dirty="0">
              <a:solidFill>
                <a:srgbClr val="000000"/>
              </a:solidFill>
            </a:endParaRPr>
          </a:p>
        </p:txBody>
      </p:sp>
    </p:spTree>
    <p:extLst>
      <p:ext uri="{BB962C8B-B14F-4D97-AF65-F5344CB8AC3E}">
        <p14:creationId xmlns:p14="http://schemas.microsoft.com/office/powerpoint/2010/main" val="2123175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876</Words>
  <Application>Microsoft Office PowerPoint</Application>
  <PresentationFormat>On-screen Show (4:3)</PresentationFormat>
  <Paragraphs>174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HB 1385 Implementation</vt:lpstr>
      <vt:lpstr>How a Bill becomes a Law</vt:lpstr>
      <vt:lpstr>PowerPoint Presentation</vt:lpstr>
      <vt:lpstr>Other Legislation</vt:lpstr>
      <vt:lpstr>Other Legislation, continued…</vt:lpstr>
      <vt:lpstr>PowerPoint Presentation</vt:lpstr>
      <vt:lpstr>PowerPoint Presentation</vt:lpstr>
      <vt:lpstr>Documentation Options</vt:lpstr>
      <vt:lpstr>Discussion Workgroups</vt:lpstr>
      <vt:lpstr>Issue:   Questions/Concerns:        Potential/Recommended Solutions:       </vt:lpstr>
    </vt:vector>
  </TitlesOfParts>
  <Company>Department of Management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 1385 Implementation</dc:title>
  <dc:creator>DMS</dc:creator>
  <cp:lastModifiedBy>DMS</cp:lastModifiedBy>
  <cp:revision>25</cp:revision>
  <cp:lastPrinted>2014-05-08T18:16:24Z</cp:lastPrinted>
  <dcterms:created xsi:type="dcterms:W3CDTF">2014-05-07T15:07:10Z</dcterms:created>
  <dcterms:modified xsi:type="dcterms:W3CDTF">2014-05-08T18:24:53Z</dcterms:modified>
</cp:coreProperties>
</file>