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6"/>
  </p:notesMasterIdLst>
  <p:handoutMasterIdLst>
    <p:handoutMasterId r:id="rId47"/>
  </p:handoutMasterIdLst>
  <p:sldIdLst>
    <p:sldId id="256" r:id="rId2"/>
    <p:sldId id="298" r:id="rId3"/>
    <p:sldId id="257" r:id="rId4"/>
    <p:sldId id="258" r:id="rId5"/>
    <p:sldId id="259" r:id="rId6"/>
    <p:sldId id="290" r:id="rId7"/>
    <p:sldId id="265" r:id="rId8"/>
    <p:sldId id="264" r:id="rId9"/>
    <p:sldId id="304" r:id="rId10"/>
    <p:sldId id="300" r:id="rId11"/>
    <p:sldId id="263" r:id="rId12"/>
    <p:sldId id="289" r:id="rId13"/>
    <p:sldId id="291" r:id="rId14"/>
    <p:sldId id="266" r:id="rId15"/>
    <p:sldId id="261" r:id="rId16"/>
    <p:sldId id="260" r:id="rId17"/>
    <p:sldId id="267" r:id="rId18"/>
    <p:sldId id="269" r:id="rId19"/>
    <p:sldId id="270" r:id="rId20"/>
    <p:sldId id="271" r:id="rId21"/>
    <p:sldId id="268" r:id="rId22"/>
    <p:sldId id="276" r:id="rId23"/>
    <p:sldId id="296" r:id="rId24"/>
    <p:sldId id="277" r:id="rId25"/>
    <p:sldId id="279" r:id="rId26"/>
    <p:sldId id="302" r:id="rId27"/>
    <p:sldId id="272" r:id="rId28"/>
    <p:sldId id="273" r:id="rId29"/>
    <p:sldId id="274" r:id="rId30"/>
    <p:sldId id="275" r:id="rId31"/>
    <p:sldId id="292" r:id="rId32"/>
    <p:sldId id="283" r:id="rId33"/>
    <p:sldId id="285" r:id="rId34"/>
    <p:sldId id="287" r:id="rId35"/>
    <p:sldId id="286" r:id="rId36"/>
    <p:sldId id="288" r:id="rId37"/>
    <p:sldId id="294" r:id="rId38"/>
    <p:sldId id="295" r:id="rId39"/>
    <p:sldId id="293" r:id="rId40"/>
    <p:sldId id="280" r:id="rId41"/>
    <p:sldId id="281" r:id="rId42"/>
    <p:sldId id="282" r:id="rId43"/>
    <p:sldId id="297" r:id="rId44"/>
    <p:sldId id="305" r:id="rId4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0FC"/>
    <a:srgbClr val="371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65684" autoAdjust="0"/>
  </p:normalViewPr>
  <p:slideViewPr>
    <p:cSldViewPr>
      <p:cViewPr varScale="1">
        <p:scale>
          <a:sx n="55" d="100"/>
          <a:sy n="55" d="100"/>
        </p:scale>
        <p:origin x="-1723" y="-72"/>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1651" y="-67"/>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C12B754F-6ECA-4C21-BB04-58D5B2049285}" type="datetimeFigureOut">
              <a:rPr lang="en-US" smtClean="0"/>
              <a:t>10/23/2013</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FB6CD87E-4D8A-4CF3-A42F-E43B43534506}" type="slidenum">
              <a:rPr lang="en-US" smtClean="0"/>
              <a:t>‹#›</a:t>
            </a:fld>
            <a:endParaRPr lang="en-US"/>
          </a:p>
        </p:txBody>
      </p:sp>
    </p:spTree>
    <p:extLst>
      <p:ext uri="{BB962C8B-B14F-4D97-AF65-F5344CB8AC3E}">
        <p14:creationId xmlns:p14="http://schemas.microsoft.com/office/powerpoint/2010/main" val="32067826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lIns="93177" tIns="46589" rIns="93177" bIns="46589" rtlCol="0"/>
          <a:lstStyle>
            <a:lvl1pPr algn="r">
              <a:defRPr sz="1200"/>
            </a:lvl1pPr>
          </a:lstStyle>
          <a:p>
            <a:fld id="{B1D1CEE0-2D01-4EA7-9906-AD8F35EEA7F9}" type="datetimeFigureOut">
              <a:rPr lang="en-US" smtClean="0"/>
              <a:t>10/23/2013</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13763" cy="465455"/>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842031"/>
            <a:ext cx="3013763" cy="465455"/>
          </a:xfrm>
          <a:prstGeom prst="rect">
            <a:avLst/>
          </a:prstGeom>
        </p:spPr>
        <p:txBody>
          <a:bodyPr vert="horz" lIns="93177" tIns="46589" rIns="93177" bIns="46589" rtlCol="0" anchor="b"/>
          <a:lstStyle>
            <a:lvl1pPr algn="r">
              <a:defRPr sz="1200"/>
            </a:lvl1pPr>
          </a:lstStyle>
          <a:p>
            <a:fld id="{32271593-5331-42B7-AEB6-7380EB49120D}" type="slidenum">
              <a:rPr lang="en-US" smtClean="0"/>
              <a:t>‹#›</a:t>
            </a:fld>
            <a:endParaRPr lang="en-US" dirty="0"/>
          </a:p>
        </p:txBody>
      </p:sp>
    </p:spTree>
    <p:extLst>
      <p:ext uri="{BB962C8B-B14F-4D97-AF65-F5344CB8AC3E}">
        <p14:creationId xmlns:p14="http://schemas.microsoft.com/office/powerpoint/2010/main" val="14617245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2012, the Executive Office of the Governor’s Chief Inspector General (CIG) and agency Offices of Inspectors General performed an Enterprise Risk Assessment and developed an Enterprise Project Plan.  Due to the potential risks and opportunities for cost savings to the enterprise, the Background Screening topic was selected as a project.</a:t>
            </a:r>
          </a:p>
          <a:p>
            <a:endParaRPr lang="en-US" dirty="0"/>
          </a:p>
        </p:txBody>
      </p:sp>
    </p:spTree>
    <p:extLst>
      <p:ext uri="{BB962C8B-B14F-4D97-AF65-F5344CB8AC3E}">
        <p14:creationId xmlns:p14="http://schemas.microsoft.com/office/powerpoint/2010/main" val="25449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28 CFR</a:t>
            </a:r>
            <a:r>
              <a:rPr lang="en-US" sz="1100" baseline="0" dirty="0" smtClean="0"/>
              <a:t> 50.12 – Exchange of FBI identification records</a:t>
            </a:r>
          </a:p>
          <a:p>
            <a:endParaRPr lang="en-US" sz="1100" baseline="0" dirty="0" smtClean="0"/>
          </a:p>
          <a:p>
            <a:pPr marL="228600" lvl="0" indent="-228600">
              <a:buFontTx/>
              <a:buAutoNum type="alphaLcParenBoth"/>
            </a:pPr>
            <a:r>
              <a:rPr lang="en-US" sz="1100" dirty="0" smtClean="0"/>
              <a:t>“The Federal Bureau of Investigation, hereinafter referred to as the FBI, is authorized to expend funds for the exchange of identification records</a:t>
            </a:r>
            <a:r>
              <a:rPr lang="en-US" sz="1100" baseline="0" dirty="0" smtClean="0"/>
              <a:t> </a:t>
            </a:r>
            <a:r>
              <a:rPr lang="en-US" sz="1100" dirty="0" smtClean="0"/>
              <a:t>with officials of federally chartered or insured banking institutions to promote or maintain the security of those institutions and, if authorized by state statute and approved by the Director of the FBI…”</a:t>
            </a:r>
          </a:p>
          <a:p>
            <a:pPr marL="228600" lvl="0" indent="-228600">
              <a:buFontTx/>
              <a:buAutoNum type="alphaLcParenBoth"/>
            </a:pPr>
            <a:r>
              <a:rPr lang="en-US" sz="1100" dirty="0" smtClean="0"/>
              <a:t> “The FBI Director is authorized by 28 CFR 0.85(j) to approve procedures relating to the exchange of identification records. Under this authority, effective September 6, 1990, the FBI Criminal Justice Information Services (CJIS) Division has made all data on identification records available for such purposes. </a:t>
            </a:r>
            <a:r>
              <a:rPr lang="en-US" sz="1100" b="1" dirty="0" smtClean="0"/>
              <a:t>Records obtained under this authority may be used solely for the purpose requested and cannot be disseminated outside the receiving departments, related agencies, or other authorized entities. Officials at the governmental institutions and other entities authorized to submit fingerprints and receive FBI identification records under this authority must notify the individuals fingerprinted that the fingerprints will be used to check the criminal history records of the FBI. </a:t>
            </a:r>
            <a:r>
              <a:rPr lang="en-US" sz="1100" dirty="0" smtClean="0"/>
              <a:t>The officials making the determination of suitability for licensing or employment shall provide the applicants the opportunity to complete, or challenge the accuracy of, the information contained in the FBI identification record...”</a:t>
            </a:r>
            <a:endParaRPr lang="en-US" sz="1100" dirty="0"/>
          </a:p>
        </p:txBody>
      </p:sp>
    </p:spTree>
    <p:extLst>
      <p:ext uri="{BB962C8B-B14F-4D97-AF65-F5344CB8AC3E}">
        <p14:creationId xmlns:p14="http://schemas.microsoft.com/office/powerpoint/2010/main" val="5984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Care Provider Background Screening Clearinghouse is to provide a single data source for background screening results of persons required to be screened by law for employment in positions that provide services to children, the elderly and disabled individuals (vulnerable persons). </a:t>
            </a:r>
          </a:p>
          <a:p>
            <a:endParaRPr lang="en-US" dirty="0"/>
          </a:p>
          <a:p>
            <a:r>
              <a:rPr lang="en-US" dirty="0"/>
              <a:t>The Clearinghouse allows results of criminal history checks to be shared among 7 specified agencies when a person has applied to volunteer, be employed, be licensed, or enter into a contact that requires a state and national fingerprint-based criminal history check.</a:t>
            </a:r>
          </a:p>
          <a:p>
            <a:endParaRPr lang="en-US" dirty="0"/>
          </a:p>
          <a:p>
            <a:r>
              <a:rPr lang="en-US" dirty="0"/>
              <a:t>The 7 Florida State Agencies </a:t>
            </a:r>
            <a:r>
              <a:rPr lang="en-US" dirty="0" smtClean="0"/>
              <a:t>authorized</a:t>
            </a:r>
            <a:r>
              <a:rPr lang="en-US" baseline="0" dirty="0" smtClean="0"/>
              <a:t> to </a:t>
            </a:r>
            <a:r>
              <a:rPr lang="en-US" dirty="0" smtClean="0"/>
              <a:t>participate </a:t>
            </a:r>
            <a:r>
              <a:rPr lang="en-US" dirty="0"/>
              <a:t>in the Clearinghouse include: </a:t>
            </a:r>
          </a:p>
          <a:p>
            <a:r>
              <a:rPr lang="en-US" dirty="0"/>
              <a:t>1. Agency for Health Care Administration (AHCA) </a:t>
            </a:r>
          </a:p>
          <a:p>
            <a:r>
              <a:rPr lang="en-US" dirty="0"/>
              <a:t>2. Department of Health (DOH) </a:t>
            </a:r>
          </a:p>
          <a:p>
            <a:r>
              <a:rPr lang="en-US" dirty="0"/>
              <a:t>3. </a:t>
            </a:r>
            <a:r>
              <a:rPr lang="en-US" dirty="0" smtClean="0"/>
              <a:t>Division </a:t>
            </a:r>
            <a:r>
              <a:rPr lang="en-US" dirty="0"/>
              <a:t>of Vocational Rehabilitation (DVR) </a:t>
            </a:r>
          </a:p>
          <a:p>
            <a:r>
              <a:rPr lang="en-US" dirty="0"/>
              <a:t>4. Department of Elder Affairs (DOEA) </a:t>
            </a:r>
            <a:endParaRPr lang="en-US" dirty="0" smtClean="0"/>
          </a:p>
          <a:p>
            <a:r>
              <a:rPr lang="en-US" dirty="0" smtClean="0"/>
              <a:t>5</a:t>
            </a:r>
            <a:r>
              <a:rPr lang="en-US" dirty="0"/>
              <a:t>. Department of Juvenile Justice (DJJ) </a:t>
            </a:r>
          </a:p>
          <a:p>
            <a:r>
              <a:rPr lang="en-US" dirty="0"/>
              <a:t>6. Department of Children and Families (DCF) </a:t>
            </a:r>
          </a:p>
          <a:p>
            <a:r>
              <a:rPr lang="en-US" dirty="0"/>
              <a:t>7. Agency for Persons with Disabilities (APD) </a:t>
            </a:r>
          </a:p>
          <a:p>
            <a:endParaRPr lang="en-US" dirty="0" smtClean="0"/>
          </a:p>
          <a:p>
            <a:r>
              <a:rPr lang="en-US" dirty="0"/>
              <a:t>The retention of fingerprints will allow the Florida Department of Law Enforcement (FDLE) to report any new arrest/registration information to the specified state agencies. </a:t>
            </a:r>
          </a:p>
        </p:txBody>
      </p:sp>
    </p:spTree>
    <p:extLst>
      <p:ext uri="{BB962C8B-B14F-4D97-AF65-F5344CB8AC3E}">
        <p14:creationId xmlns:p14="http://schemas.microsoft.com/office/powerpoint/2010/main" val="289268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agencies such as Agriculture and Children &amp; Families have reduced</a:t>
            </a:r>
            <a:r>
              <a:rPr lang="en-US" baseline="0" dirty="0" smtClean="0"/>
              <a:t> state fees stipulated in statute for certain individuals.  </a:t>
            </a:r>
            <a:endParaRPr lang="en-US" dirty="0"/>
          </a:p>
        </p:txBody>
      </p:sp>
    </p:spTree>
    <p:extLst>
      <p:ext uri="{BB962C8B-B14F-4D97-AF65-F5344CB8AC3E}">
        <p14:creationId xmlns:p14="http://schemas.microsoft.com/office/powerpoint/2010/main" val="291415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473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09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 devices – do not use any other state agency, non-state agency (local government), or a private provider to perform fingerprinting.</a:t>
            </a:r>
          </a:p>
          <a:p>
            <a:endParaRPr lang="en-US" dirty="0"/>
          </a:p>
        </p:txBody>
      </p:sp>
    </p:spTree>
    <p:extLst>
      <p:ext uri="{BB962C8B-B14F-4D97-AF65-F5344CB8AC3E}">
        <p14:creationId xmlns:p14="http://schemas.microsoft.com/office/powerpoint/2010/main" val="358691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of the 24 agencies do not own any </a:t>
            </a:r>
            <a:r>
              <a:rPr lang="en-US" dirty="0" err="1" smtClean="0"/>
              <a:t>Livescan</a:t>
            </a:r>
            <a:r>
              <a:rPr lang="en-US" dirty="0" smtClean="0"/>
              <a:t> devices</a:t>
            </a:r>
            <a:endParaRPr lang="en-US" dirty="0"/>
          </a:p>
        </p:txBody>
      </p:sp>
    </p:spTree>
    <p:extLst>
      <p:ext uri="{BB962C8B-B14F-4D97-AF65-F5344CB8AC3E}">
        <p14:creationId xmlns:p14="http://schemas.microsoft.com/office/powerpoint/2010/main" val="141374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 of devices owned by county and gives you an idea of how devices are spread geographically throughout the state.</a:t>
            </a:r>
          </a:p>
          <a:p>
            <a:endParaRPr lang="en-US" dirty="0" smtClean="0"/>
          </a:p>
          <a:p>
            <a:r>
              <a:rPr lang="en-US" dirty="0" smtClean="0"/>
              <a:t>As you can see, currently there are 21 </a:t>
            </a:r>
            <a:r>
              <a:rPr lang="en-US" dirty="0" err="1" smtClean="0"/>
              <a:t>Livescan</a:t>
            </a:r>
            <a:r>
              <a:rPr lang="en-US" dirty="0" smtClean="0"/>
              <a:t> devices in Leon county and none in several of the counties surrounding it.</a:t>
            </a:r>
          </a:p>
          <a:p>
            <a:endParaRPr lang="en-US" dirty="0"/>
          </a:p>
        </p:txBody>
      </p:sp>
    </p:spTree>
    <p:extLst>
      <p:ext uri="{BB962C8B-B14F-4D97-AF65-F5344CB8AC3E}">
        <p14:creationId xmlns:p14="http://schemas.microsoft.com/office/powerpoint/2010/main" val="283850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 of agencies using their own devices by county. </a:t>
            </a:r>
            <a:endParaRPr lang="en-US" dirty="0"/>
          </a:p>
        </p:txBody>
      </p:sp>
    </p:spTree>
    <p:extLst>
      <p:ext uri="{BB962C8B-B14F-4D97-AF65-F5344CB8AC3E}">
        <p14:creationId xmlns:p14="http://schemas.microsoft.com/office/powerpoint/2010/main" val="37603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 of agencies using another state agency for fingerprinting.</a:t>
            </a:r>
          </a:p>
          <a:p>
            <a:endParaRPr lang="en-US" dirty="0" smtClean="0"/>
          </a:p>
          <a:p>
            <a:r>
              <a:rPr lang="en-US" dirty="0" smtClean="0"/>
              <a:t>As you can see, at least 1 agency in every county uses another agency.</a:t>
            </a:r>
          </a:p>
          <a:p>
            <a:endParaRPr lang="en-US" dirty="0" smtClean="0"/>
          </a:p>
          <a:p>
            <a:r>
              <a:rPr lang="en-US" dirty="0" smtClean="0"/>
              <a:t>For the counties that do not have a device (noted in first map), this map indicates that the agency has their employee travel to another county to be fingerprinted. For example Wakulla county. </a:t>
            </a:r>
          </a:p>
          <a:p>
            <a:endParaRPr lang="en-US" dirty="0"/>
          </a:p>
        </p:txBody>
      </p:sp>
    </p:spTree>
    <p:extLst>
      <p:ext uri="{BB962C8B-B14F-4D97-AF65-F5344CB8AC3E}">
        <p14:creationId xmlns:p14="http://schemas.microsoft.com/office/powerpoint/2010/main" val="286877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712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 of agencies using other government entities for fingerprinting (city, or county government or law enforcement).  </a:t>
            </a:r>
          </a:p>
          <a:p>
            <a:endParaRPr lang="en-US" dirty="0" smtClean="0"/>
          </a:p>
          <a:p>
            <a:r>
              <a:rPr lang="en-US" dirty="0" smtClean="0"/>
              <a:t>As you can see, at least 1 agency in every county uses another government entity for fingerprinting.</a:t>
            </a:r>
          </a:p>
          <a:p>
            <a:endParaRPr lang="en-US" dirty="0"/>
          </a:p>
        </p:txBody>
      </p:sp>
    </p:spTree>
    <p:extLst>
      <p:ext uri="{BB962C8B-B14F-4D97-AF65-F5344CB8AC3E}">
        <p14:creationId xmlns:p14="http://schemas.microsoft.com/office/powerpoint/2010/main" val="128644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 of agencies using private providers for fingerprinting.</a:t>
            </a:r>
          </a:p>
          <a:p>
            <a:endParaRPr lang="en-US" dirty="0" smtClean="0"/>
          </a:p>
          <a:p>
            <a:r>
              <a:rPr lang="en-US" dirty="0" smtClean="0"/>
              <a:t>If you compare it with the first and second map you see that although for Leon county there are 10 agencies that own a total of 21 devices, 4 agencies are still using private providers for fingerprinting.</a:t>
            </a:r>
          </a:p>
          <a:p>
            <a:endParaRPr lang="en-US" dirty="0" smtClean="0"/>
          </a:p>
          <a:p>
            <a:r>
              <a:rPr lang="en-US" dirty="0" smtClean="0"/>
              <a:t>Also noted in the survey was one agency stated they use a private service provider in two counties where the agency itself owns a device. </a:t>
            </a:r>
          </a:p>
          <a:p>
            <a:endParaRPr lang="en-US" dirty="0" smtClean="0"/>
          </a:p>
          <a:p>
            <a:endParaRPr lang="en-US" dirty="0" smtClean="0"/>
          </a:p>
          <a:p>
            <a:endParaRPr lang="en-US" dirty="0"/>
          </a:p>
        </p:txBody>
      </p:sp>
    </p:spTree>
    <p:extLst>
      <p:ext uri="{BB962C8B-B14F-4D97-AF65-F5344CB8AC3E}">
        <p14:creationId xmlns:p14="http://schemas.microsoft.com/office/powerpoint/2010/main" val="3140300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presentation</a:t>
            </a:r>
            <a:r>
              <a:rPr lang="en-US" baseline="0" dirty="0" smtClean="0"/>
              <a:t> attachments for examples of MOUs/MOAs that state agencies have executed for background screening services.</a:t>
            </a:r>
            <a:endParaRPr lang="en-US" dirty="0"/>
          </a:p>
        </p:txBody>
      </p:sp>
    </p:spTree>
    <p:extLst>
      <p:ext uri="{BB962C8B-B14F-4D97-AF65-F5344CB8AC3E}">
        <p14:creationId xmlns:p14="http://schemas.microsoft.com/office/powerpoint/2010/main" val="180388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4489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7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25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4489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572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311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Authority does not exist that requires law enforcement agencies or criminal justice agencies to own a device.</a:t>
            </a:r>
          </a:p>
          <a:p>
            <a:endParaRPr lang="en-US" dirty="0"/>
          </a:p>
        </p:txBody>
      </p:sp>
    </p:spTree>
    <p:extLst>
      <p:ext uri="{BB962C8B-B14F-4D97-AF65-F5344CB8AC3E}">
        <p14:creationId xmlns:p14="http://schemas.microsoft.com/office/powerpoint/2010/main" val="65230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Reviewed prior audit reports related to background screening issued from AWI &amp; DCF.  Neither audit relates to the objectives of this project.</a:t>
            </a:r>
            <a:endParaRPr lang="en-US" dirty="0"/>
          </a:p>
        </p:txBody>
      </p:sp>
    </p:spTree>
    <p:extLst>
      <p:ext uri="{BB962C8B-B14F-4D97-AF65-F5344CB8AC3E}">
        <p14:creationId xmlns:p14="http://schemas.microsoft.com/office/powerpoint/2010/main" val="17462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increase in the utilization</a:t>
            </a:r>
            <a:r>
              <a:rPr lang="en-US" baseline="0" dirty="0" smtClean="0"/>
              <a:t> of private service providers by the State of Florida could create competition and result in more competitive fees (e.g. lower costs).</a:t>
            </a:r>
            <a:endParaRPr lang="en-US" dirty="0"/>
          </a:p>
        </p:txBody>
      </p:sp>
    </p:spTree>
    <p:extLst>
      <p:ext uri="{BB962C8B-B14F-4D97-AF65-F5344CB8AC3E}">
        <p14:creationId xmlns:p14="http://schemas.microsoft.com/office/powerpoint/2010/main" val="249474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6984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Retention</a:t>
            </a:r>
            <a:r>
              <a:rPr lang="en-US" baseline="0" dirty="0" smtClean="0"/>
              <a:t> is applied for entities applying for state licenses and other regulatory functions.</a:t>
            </a:r>
            <a:endParaRPr lang="en-US" dirty="0"/>
          </a:p>
        </p:txBody>
      </p:sp>
    </p:spTree>
    <p:extLst>
      <p:ext uri="{BB962C8B-B14F-4D97-AF65-F5344CB8AC3E}">
        <p14:creationId xmlns:p14="http://schemas.microsoft.com/office/powerpoint/2010/main" val="2597960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fingerprint based submission may be a Level 1 screening.</a:t>
            </a:r>
          </a:p>
          <a:p>
            <a:endParaRPr lang="en-US" sz="1200" dirty="0" smtClean="0"/>
          </a:p>
          <a:p>
            <a:r>
              <a:rPr lang="en-US" sz="1200" dirty="0" smtClean="0"/>
              <a:t>10 of 24 agencies rescreen employees using Level 2 procedures every five years.  Background screening fees vary for agencies that do not retain fingerprints. Based on survey results, screening costs range from $40.50-$68.00 per person (p.p.)</a:t>
            </a:r>
            <a:r>
              <a:rPr lang="en-US" sz="1200" baseline="0" dirty="0" smtClean="0"/>
              <a:t> </a:t>
            </a:r>
            <a:r>
              <a:rPr lang="en-US" sz="1200" u="sng" baseline="0" dirty="0" smtClean="0"/>
              <a:t>for those who rescreen using Level 2 every five years.</a:t>
            </a:r>
            <a:endParaRPr lang="en-US" sz="1200" u="sng" dirty="0" smtClean="0"/>
          </a:p>
          <a:p>
            <a:endParaRPr lang="en-US" dirty="0" smtClean="0"/>
          </a:p>
          <a:p>
            <a:endParaRPr lang="en-US" dirty="0"/>
          </a:p>
        </p:txBody>
      </p:sp>
    </p:spTree>
    <p:extLst>
      <p:ext uri="{BB962C8B-B14F-4D97-AF65-F5344CB8AC3E}">
        <p14:creationId xmlns:p14="http://schemas.microsoft.com/office/powerpoint/2010/main" val="1328564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343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54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tiers, regardless of term, require periodic validation that the subject of enrollment still maintains a position of trust. Failure to validate will result in the termination of the subject’s enrollment.</a:t>
            </a:r>
          </a:p>
          <a:p>
            <a:endParaRPr lang="en-US" dirty="0" smtClean="0"/>
          </a:p>
          <a:p>
            <a:endParaRPr lang="en-US" dirty="0"/>
          </a:p>
        </p:txBody>
      </p:sp>
    </p:spTree>
    <p:extLst>
      <p:ext uri="{BB962C8B-B14F-4D97-AF65-F5344CB8AC3E}">
        <p14:creationId xmlns:p14="http://schemas.microsoft.com/office/powerpoint/2010/main" val="1650034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Tiers available to State of Florida agencies is subject to change as preparation for implementation progresses.</a:t>
            </a:r>
            <a:endParaRPr lang="en-US" dirty="0"/>
          </a:p>
        </p:txBody>
      </p:sp>
    </p:spTree>
    <p:extLst>
      <p:ext uri="{BB962C8B-B14F-4D97-AF65-F5344CB8AC3E}">
        <p14:creationId xmlns:p14="http://schemas.microsoft.com/office/powerpoint/2010/main" val="3349201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704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525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8226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agencies have contracts with a private service provider to lock-in fees as low as $11.00 per transaction.</a:t>
            </a:r>
            <a:endParaRPr lang="en-US" dirty="0"/>
          </a:p>
        </p:txBody>
      </p:sp>
    </p:spTree>
    <p:extLst>
      <p:ext uri="{BB962C8B-B14F-4D97-AF65-F5344CB8AC3E}">
        <p14:creationId xmlns:p14="http://schemas.microsoft.com/office/powerpoint/2010/main" val="2227208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276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996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489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20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survey was distributed to all participating agencies to gather information on various aspects of their background screening process.  The team then gathered the information obtained from the survey as well as other relevant information</a:t>
            </a:r>
            <a:r>
              <a:rPr lang="en-US" baseline="0" dirty="0" smtClean="0"/>
              <a:t> to:</a:t>
            </a:r>
            <a:endParaRPr lang="en-US" dirty="0" smtClean="0"/>
          </a:p>
          <a:p>
            <a:endParaRPr lang="en-US" dirty="0" smtClean="0"/>
          </a:p>
          <a:p>
            <a:r>
              <a:rPr lang="en-US" dirty="0" smtClean="0"/>
              <a:t>- </a:t>
            </a:r>
            <a:r>
              <a:rPr lang="en-US" dirty="0"/>
              <a:t>Identify the quantity of devices owned by the State of Florida;</a:t>
            </a:r>
          </a:p>
          <a:p>
            <a:r>
              <a:rPr lang="en-US" dirty="0"/>
              <a:t>- Determine if devices are leveraged and shared among city, county and state government entities to contain costs;</a:t>
            </a:r>
          </a:p>
          <a:p>
            <a:r>
              <a:rPr lang="en-US" dirty="0"/>
              <a:t>- Determine </a:t>
            </a:r>
            <a:r>
              <a:rPr lang="en-US" dirty="0" smtClean="0"/>
              <a:t>if </a:t>
            </a:r>
            <a:r>
              <a:rPr lang="en-US" dirty="0"/>
              <a:t>there are agreements in place in instances of device leveraging;</a:t>
            </a:r>
          </a:p>
          <a:p>
            <a:r>
              <a:rPr lang="en-US" dirty="0"/>
              <a:t>- Determine the average cost for a state agency to purchase, setup, and maintain a device;</a:t>
            </a:r>
          </a:p>
          <a:p>
            <a:r>
              <a:rPr lang="en-US" dirty="0"/>
              <a:t>- Identify cost variances </a:t>
            </a:r>
            <a:r>
              <a:rPr lang="en-US" dirty="0" smtClean="0"/>
              <a:t>among </a:t>
            </a:r>
            <a:r>
              <a:rPr lang="en-US" dirty="0"/>
              <a:t>private service </a:t>
            </a:r>
            <a:r>
              <a:rPr lang="en-US" dirty="0" smtClean="0"/>
              <a:t>providers;</a:t>
            </a:r>
            <a:endParaRPr lang="en-US" dirty="0"/>
          </a:p>
          <a:p>
            <a:r>
              <a:rPr lang="en-US" dirty="0"/>
              <a:t>- Evaluate the cost/savings of owning a device vs. utilizing a service provider; and</a:t>
            </a:r>
          </a:p>
          <a:p>
            <a:r>
              <a:rPr lang="en-US" dirty="0"/>
              <a:t>- Evaluate the cost and benefits of retaining fingerprints.</a:t>
            </a:r>
          </a:p>
          <a:p>
            <a:pPr defTabSz="931774">
              <a:defRPr/>
            </a:pPr>
            <a:endParaRPr lang="en-US" dirty="0"/>
          </a:p>
          <a:p>
            <a:pPr defTabSz="931774">
              <a:defRPr/>
            </a:pPr>
            <a:endParaRPr lang="en-US" dirty="0"/>
          </a:p>
        </p:txBody>
      </p:sp>
    </p:spTree>
    <p:extLst>
      <p:ext uri="{BB962C8B-B14F-4D97-AF65-F5344CB8AC3E}">
        <p14:creationId xmlns:p14="http://schemas.microsoft.com/office/powerpoint/2010/main" val="73369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860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110.1127, </a:t>
            </a:r>
            <a:r>
              <a:rPr lang="en-US" i="1" dirty="0"/>
              <a:t>Florida </a:t>
            </a:r>
            <a:r>
              <a:rPr lang="en-US" i="1" dirty="0" smtClean="0"/>
              <a:t>Statutes (F.S.)</a:t>
            </a:r>
            <a:r>
              <a:rPr lang="en-US" dirty="0" smtClean="0"/>
              <a:t>, </a:t>
            </a:r>
            <a:r>
              <a:rPr lang="en-US" dirty="0"/>
              <a:t>establishes the criteria for conducting background screening as a condition for employment and continued employment.  Each agency designates those positions that, based on the position duties, require background screening.  All persons and employees in such </a:t>
            </a:r>
            <a:r>
              <a:rPr lang="en-US" dirty="0" smtClean="0"/>
              <a:t>positions </a:t>
            </a:r>
            <a:r>
              <a:rPr lang="en-US" dirty="0"/>
              <a:t>must undergo employment screening in accordance with </a:t>
            </a:r>
            <a:r>
              <a:rPr lang="en-US" dirty="0" smtClean="0"/>
              <a:t>Chapter 435, </a:t>
            </a:r>
            <a:r>
              <a:rPr lang="en-US" i="1" dirty="0" smtClean="0"/>
              <a:t>F.S</a:t>
            </a:r>
            <a:r>
              <a:rPr lang="en-US" dirty="0" smtClean="0"/>
              <a:t>., </a:t>
            </a:r>
            <a:r>
              <a:rPr lang="en-US" dirty="0"/>
              <a:t>using </a:t>
            </a:r>
            <a:r>
              <a:rPr lang="en-US" dirty="0" smtClean="0"/>
              <a:t>Level </a:t>
            </a:r>
            <a:r>
              <a:rPr lang="en-US" dirty="0"/>
              <a:t>1 screening standards, as a condition of employment and continued employment.  Also, each agency shall designate those positions that because of the special trust or responsibility or sensitive location, require security background investigations.  All persons and employees in such positions must undergo employment screening in accordance with </a:t>
            </a:r>
            <a:r>
              <a:rPr lang="en-US" dirty="0" smtClean="0"/>
              <a:t>Chapter 435, </a:t>
            </a:r>
            <a:r>
              <a:rPr lang="en-US" i="1" dirty="0" smtClean="0"/>
              <a:t>F.S</a:t>
            </a:r>
            <a:r>
              <a:rPr lang="en-US" dirty="0" smtClean="0"/>
              <a:t>., </a:t>
            </a:r>
            <a:r>
              <a:rPr lang="en-US" dirty="0"/>
              <a:t>using </a:t>
            </a:r>
            <a:r>
              <a:rPr lang="en-US" dirty="0" smtClean="0"/>
              <a:t>Level </a:t>
            </a:r>
            <a:r>
              <a:rPr lang="en-US" dirty="0"/>
              <a:t>2 screening standards, including fingerprinting, as a condition of employment and continued employment."</a:t>
            </a:r>
          </a:p>
          <a:p>
            <a:r>
              <a:rPr lang="en-US" dirty="0"/>
              <a:t> </a:t>
            </a:r>
          </a:p>
          <a:p>
            <a:r>
              <a:rPr lang="en-US" dirty="0"/>
              <a:t>Level 1 and Level 2 Background Checks are terms used in Florida </a:t>
            </a:r>
            <a:r>
              <a:rPr lang="en-US" dirty="0" smtClean="0"/>
              <a:t>Law </a:t>
            </a:r>
            <a:r>
              <a:rPr lang="en-US" dirty="0"/>
              <a:t>to convey the method of the criminal history record check and the extent of the data searched.  However, the terms may also refer to certain disqualifying offenses if certain statutes are referenced.  Level 1 and Level 2 are terms that pertain only to Florida and are not used by the FBI or other states.  They are defined in Chapter </a:t>
            </a:r>
            <a:r>
              <a:rPr lang="en-US" dirty="0" smtClean="0"/>
              <a:t>435, </a:t>
            </a:r>
            <a:r>
              <a:rPr lang="en-US" i="1" dirty="0" smtClean="0"/>
              <a:t>F.S</a:t>
            </a:r>
            <a:r>
              <a:rPr lang="en-US" dirty="0" smtClean="0"/>
              <a:t>., </a:t>
            </a:r>
            <a:r>
              <a:rPr lang="en-US" dirty="0"/>
              <a:t>but are used elsewhere in statute without definition and appear not to be associated with all provisions in </a:t>
            </a:r>
            <a:r>
              <a:rPr lang="en-US" dirty="0" smtClean="0"/>
              <a:t>the chapter.</a:t>
            </a:r>
            <a:endParaRPr lang="en-US" dirty="0"/>
          </a:p>
          <a:p>
            <a:endParaRPr lang="en-US" dirty="0"/>
          </a:p>
        </p:txBody>
      </p:sp>
    </p:spTree>
    <p:extLst>
      <p:ext uri="{BB962C8B-B14F-4D97-AF65-F5344CB8AC3E}">
        <p14:creationId xmlns:p14="http://schemas.microsoft.com/office/powerpoint/2010/main" val="69352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FDLE</a:t>
            </a:r>
            <a:r>
              <a:rPr lang="en-US" baseline="0" dirty="0" smtClean="0"/>
              <a:t> does not charge fees to register and certify a device.  However, there are several steps that must be completed.  </a:t>
            </a:r>
          </a:p>
          <a:p>
            <a:endParaRPr lang="en-US" baseline="0" dirty="0" smtClean="0"/>
          </a:p>
          <a:p>
            <a:r>
              <a:rPr lang="en-US" baseline="0" dirty="0" smtClean="0"/>
              <a:t>-The device must successfully pass the FBI Certification process.  In order to be certified, the device must be in compliance with the FBI’s Integrated Automated Fingerprint Identification System (IAFIS) Image Quality Specifications (IQS).  </a:t>
            </a:r>
          </a:p>
          <a:p>
            <a:r>
              <a:rPr lang="en-US" baseline="0" dirty="0" smtClean="0"/>
              <a:t>- A registration form must be submitted for each device.  </a:t>
            </a:r>
          </a:p>
          <a:p>
            <a:pPr marL="174708" indent="-174708">
              <a:buFontTx/>
              <a:buChar char="-"/>
            </a:pPr>
            <a:r>
              <a:rPr lang="en-US" baseline="0" dirty="0" smtClean="0"/>
              <a:t>The appropriate data must be submitted from each device into a test system and must pass validation routines administered by FDLE.</a:t>
            </a:r>
          </a:p>
          <a:p>
            <a:pPr marL="174708" indent="-174708">
              <a:buFontTx/>
              <a:buChar char="-"/>
            </a:pPr>
            <a:r>
              <a:rPr lang="en-US" baseline="0" dirty="0" smtClean="0"/>
              <a:t>Accepted customers must submit individual registration forms provided by FDLE for each account they will be using.</a:t>
            </a:r>
          </a:p>
          <a:p>
            <a:endParaRPr lang="en-US" baseline="0" dirty="0" smtClean="0"/>
          </a:p>
          <a:p>
            <a:endParaRPr lang="en-US" dirty="0"/>
          </a:p>
        </p:txBody>
      </p:sp>
    </p:spTree>
    <p:extLst>
      <p:ext uri="{BB962C8B-B14F-4D97-AF65-F5344CB8AC3E}">
        <p14:creationId xmlns:p14="http://schemas.microsoft.com/office/powerpoint/2010/main" val="312266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563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D4BDF82-396E-49BC-8341-2DC8D5E6B821}"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BDF82-396E-49BC-8341-2DC8D5E6B821}"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4BDF82-396E-49BC-8341-2DC8D5E6B82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4BDF82-396E-49BC-8341-2DC8D5E6B821}"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883B0BB-0787-4CF8-A7F2-2B2AA6AA8403}" type="datetimeFigureOut">
              <a:rPr lang="en-US" smtClean="0"/>
              <a:t>10/23/2013</a:t>
            </a:fld>
            <a:endParaRPr lang="en-US" dirty="0"/>
          </a:p>
        </p:txBody>
      </p:sp>
      <p:sp>
        <p:nvSpPr>
          <p:cNvPr id="7" name="Slide Number Placeholder 6"/>
          <p:cNvSpPr>
            <a:spLocks noGrp="1"/>
          </p:cNvSpPr>
          <p:nvPr>
            <p:ph type="sldNum" sz="quarter" idx="12"/>
          </p:nvPr>
        </p:nvSpPr>
        <p:spPr/>
        <p:txBody>
          <a:bodyPr/>
          <a:lstStyle/>
          <a:p>
            <a:fld id="{0D4BDF82-396E-49BC-8341-2DC8D5E6B821}"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883B0BB-0787-4CF8-A7F2-2B2AA6AA8403}" type="datetimeFigureOut">
              <a:rPr lang="en-US" smtClean="0"/>
              <a:t>10/23/2013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D4BDF82-396E-49BC-8341-2DC8D5E6B821}"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533400"/>
          </a:xfrm>
        </p:spPr>
        <p:txBody>
          <a:bodyPr>
            <a:normAutofit fontScale="62500" lnSpcReduction="20000"/>
          </a:bodyPr>
          <a:lstStyle/>
          <a:p>
            <a:r>
              <a:rPr lang="en-US" b="1" dirty="0" smtClean="0"/>
              <a:t>A state of Florida Enterprise survey aimed at identifying Costs, and Opportunities for Efficiencies and Economies</a:t>
            </a:r>
            <a:endParaRPr lang="en-US" b="1" dirty="0"/>
          </a:p>
        </p:txBody>
      </p:sp>
      <p:sp>
        <p:nvSpPr>
          <p:cNvPr id="2" name="Title 1"/>
          <p:cNvSpPr>
            <a:spLocks noGrp="1"/>
          </p:cNvSpPr>
          <p:nvPr>
            <p:ph type="ctrTitle"/>
          </p:nvPr>
        </p:nvSpPr>
        <p:spPr/>
        <p:txBody>
          <a:bodyPr/>
          <a:lstStyle/>
          <a:p>
            <a:r>
              <a:rPr lang="en-US" dirty="0" smtClean="0"/>
              <a:t>Background Screening</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2117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637" y="2941989"/>
            <a:ext cx="3582637" cy="286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Sharing of criminal records</a:t>
            </a:r>
          </a:p>
        </p:txBody>
      </p:sp>
      <p:sp>
        <p:nvSpPr>
          <p:cNvPr id="3" name="Content Placeholder 2"/>
          <p:cNvSpPr>
            <a:spLocks noGrp="1"/>
          </p:cNvSpPr>
          <p:nvPr>
            <p:ph idx="1"/>
          </p:nvPr>
        </p:nvSpPr>
        <p:spPr/>
        <p:txBody>
          <a:bodyPr/>
          <a:lstStyle/>
          <a:p>
            <a:pPr marL="114300" indent="0">
              <a:buNone/>
            </a:pPr>
            <a:r>
              <a:rPr lang="en-US" dirty="0"/>
              <a:t>State agencies cannot exchange </a:t>
            </a:r>
            <a:r>
              <a:rPr lang="en-US" dirty="0" smtClean="0"/>
              <a:t>or share criminal </a:t>
            </a:r>
            <a:r>
              <a:rPr lang="en-US" dirty="0"/>
              <a:t>records without prior </a:t>
            </a:r>
            <a:r>
              <a:rPr lang="en-US" dirty="0" smtClean="0"/>
              <a:t>approval </a:t>
            </a:r>
            <a:r>
              <a:rPr lang="en-US" dirty="0"/>
              <a:t>from FDLE. </a:t>
            </a:r>
            <a:endParaRPr lang="en-US" dirty="0" smtClean="0"/>
          </a:p>
          <a:p>
            <a:pPr marL="114300" indent="0">
              <a:buNone/>
            </a:pPr>
            <a:endParaRPr lang="en-US" dirty="0" smtClean="0"/>
          </a:p>
          <a:p>
            <a:pPr marL="114300" indent="0">
              <a:buNone/>
            </a:pPr>
            <a:endParaRPr lang="en-US" dirty="0"/>
          </a:p>
          <a:p>
            <a:pPr marL="114300" indent="0" algn="ctr">
              <a:buNone/>
            </a:pPr>
            <a:endParaRPr lang="en-US" dirty="0"/>
          </a:p>
          <a:p>
            <a:pPr marL="114300" indent="0">
              <a:buNone/>
            </a:pPr>
            <a:endParaRPr lang="en-US" dirty="0"/>
          </a:p>
        </p:txBody>
      </p:sp>
      <p:sp>
        <p:nvSpPr>
          <p:cNvPr id="4" name="TextBox 3"/>
          <p:cNvSpPr txBox="1"/>
          <p:nvPr/>
        </p:nvSpPr>
        <p:spPr>
          <a:xfrm>
            <a:off x="3276600" y="4111335"/>
            <a:ext cx="2652712" cy="769441"/>
          </a:xfrm>
          <a:prstGeom prst="rect">
            <a:avLst/>
          </a:prstGeom>
          <a:noFill/>
        </p:spPr>
        <p:txBody>
          <a:bodyPr wrap="square" rtlCol="0">
            <a:spAutoFit/>
          </a:bodyPr>
          <a:lstStyle/>
          <a:p>
            <a:pPr algn="ctr"/>
            <a:r>
              <a:rPr lang="en-US" sz="4400" b="1" dirty="0" smtClean="0">
                <a:effectLst>
                  <a:outerShdw blurRad="60007" dir="2000400" sy="-30000" kx="-800400" algn="bl" rotWithShape="0">
                    <a:prstClr val="black">
                      <a:alpha val="20000"/>
                    </a:prstClr>
                  </a:outerShdw>
                </a:effectLst>
              </a:rPr>
              <a:t>SHARING</a:t>
            </a:r>
            <a:endParaRPr lang="en-US" sz="4400" b="1" dirty="0">
              <a:effectLst>
                <a:outerShdw blurRad="60007" dir="2000400" sy="-30000" kx="-800400" algn="bl" rotWithShape="0">
                  <a:prstClr val="black">
                    <a:alpha val="20000"/>
                  </a:prstClr>
                </a:outerShdw>
              </a:effectLst>
            </a:endParaRPr>
          </a:p>
        </p:txBody>
      </p:sp>
    </p:spTree>
    <p:extLst>
      <p:ext uri="{BB962C8B-B14F-4D97-AF65-F5344CB8AC3E}">
        <p14:creationId xmlns:p14="http://schemas.microsoft.com/office/powerpoint/2010/main" val="4269073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provider clearinghouse</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dirty="0"/>
              <a:t>Provides single data source for background screening results for positions that serve vulnerable persons</a:t>
            </a:r>
            <a:r>
              <a:rPr lang="en-US" dirty="0" smtClean="0"/>
              <a:t>.</a:t>
            </a:r>
          </a:p>
          <a:p>
            <a:pPr marL="114300" indent="0">
              <a:buNone/>
            </a:pPr>
            <a:endParaRPr lang="en-US" sz="400" dirty="0"/>
          </a:p>
          <a:p>
            <a:r>
              <a:rPr lang="en-US" dirty="0"/>
              <a:t>In 2012, HB 943 provided </a:t>
            </a:r>
            <a:r>
              <a:rPr lang="en-US" dirty="0" smtClean="0"/>
              <a:t>authority through Section 435.12, </a:t>
            </a:r>
            <a:r>
              <a:rPr lang="en-US" i="1" dirty="0" smtClean="0"/>
              <a:t>F.S</a:t>
            </a:r>
            <a:r>
              <a:rPr lang="en-US" dirty="0" smtClean="0"/>
              <a:t>. [FBI Approved]</a:t>
            </a:r>
          </a:p>
          <a:p>
            <a:pPr marL="114300" indent="0">
              <a:buNone/>
            </a:pPr>
            <a:endParaRPr lang="en-US" sz="400" dirty="0"/>
          </a:p>
          <a:p>
            <a:r>
              <a:rPr lang="en-US" dirty="0"/>
              <a:t>7 </a:t>
            </a:r>
            <a:r>
              <a:rPr lang="en-US" dirty="0" smtClean="0"/>
              <a:t>Authorized </a:t>
            </a:r>
            <a:r>
              <a:rPr lang="en-US" dirty="0"/>
              <a:t>Florida State Agencies:  AHCA, DOH, DVR, DOEA, DJJ, DCF, and APD</a:t>
            </a:r>
            <a:r>
              <a:rPr lang="en-US" dirty="0" smtClean="0"/>
              <a:t>.</a:t>
            </a:r>
          </a:p>
          <a:p>
            <a:pPr marL="114300" indent="0">
              <a:buNone/>
            </a:pPr>
            <a:endParaRPr lang="en-US" sz="400" dirty="0"/>
          </a:p>
          <a:p>
            <a:r>
              <a:rPr lang="en-US" dirty="0"/>
              <a:t>Fingerprints retained for </a:t>
            </a:r>
            <a:r>
              <a:rPr lang="en-US" dirty="0" smtClean="0"/>
              <a:t>five </a:t>
            </a:r>
            <a:r>
              <a:rPr lang="en-US" dirty="0"/>
              <a:t>years</a:t>
            </a:r>
            <a:r>
              <a:rPr lang="en-US" dirty="0" smtClean="0"/>
              <a:t>.</a:t>
            </a:r>
          </a:p>
          <a:p>
            <a:pPr marL="114300" indent="0">
              <a:buNone/>
            </a:pPr>
            <a:endParaRPr lang="en-US" sz="400" dirty="0"/>
          </a:p>
          <a:p>
            <a:r>
              <a:rPr lang="en-US" dirty="0"/>
              <a:t>Fingerprints, photograph, and signed privacy policies are required for entry</a:t>
            </a:r>
            <a:r>
              <a:rPr lang="en-US" dirty="0" smtClean="0"/>
              <a:t>.</a:t>
            </a:r>
            <a:endParaRPr lang="en-US" dirty="0"/>
          </a:p>
        </p:txBody>
      </p:sp>
    </p:spTree>
    <p:extLst>
      <p:ext uri="{BB962C8B-B14F-4D97-AF65-F5344CB8AC3E}">
        <p14:creationId xmlns:p14="http://schemas.microsoft.com/office/powerpoint/2010/main" val="1243340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screening fees</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pPr marL="114300" indent="0">
              <a:buNone/>
            </a:pPr>
            <a:endParaRPr lang="en-US" sz="600" dirty="0"/>
          </a:p>
          <a:p>
            <a:r>
              <a:rPr lang="en-US" dirty="0" smtClean="0"/>
              <a:t>There is a cost difference for submission of Level </a:t>
            </a:r>
            <a:r>
              <a:rPr lang="en-US" dirty="0"/>
              <a:t>1 </a:t>
            </a:r>
            <a:r>
              <a:rPr lang="en-US" dirty="0" smtClean="0"/>
              <a:t>screenings depending on the purpose of the request.</a:t>
            </a:r>
          </a:p>
          <a:p>
            <a:pPr lvl="1"/>
            <a:r>
              <a:rPr lang="en-US" dirty="0" smtClean="0"/>
              <a:t>Generally the cost for a Level 1 screening is $24, unless otherwise authorized by the Legislature.</a:t>
            </a:r>
          </a:p>
          <a:p>
            <a:pPr lvl="1"/>
            <a:r>
              <a:rPr lang="en-US" dirty="0" smtClean="0"/>
              <a:t>Submissions for criminal justice purposes do not have a fee.</a:t>
            </a:r>
          </a:p>
          <a:p>
            <a:pPr marL="114300" indent="0">
              <a:buNone/>
            </a:pPr>
            <a:endParaRPr lang="en-US" sz="500" dirty="0"/>
          </a:p>
          <a:p>
            <a:pPr marL="114300" indent="0">
              <a:buNone/>
            </a:pPr>
            <a:endParaRPr lang="en-US" sz="500" dirty="0" smtClean="0"/>
          </a:p>
          <a:p>
            <a:r>
              <a:rPr lang="en-US" dirty="0" smtClean="0"/>
              <a:t>There </a:t>
            </a:r>
            <a:r>
              <a:rPr lang="en-US" dirty="0"/>
              <a:t>is a cost difference for submission </a:t>
            </a:r>
            <a:r>
              <a:rPr lang="en-US" dirty="0" smtClean="0"/>
              <a:t>of Level 2 screenings depending </a:t>
            </a:r>
            <a:r>
              <a:rPr lang="en-US" dirty="0"/>
              <a:t>on the purpose of the request.  </a:t>
            </a:r>
            <a:endParaRPr lang="en-US" dirty="0" smtClean="0"/>
          </a:p>
          <a:p>
            <a:pPr lvl="1"/>
            <a:r>
              <a:rPr lang="en-US" dirty="0" smtClean="0"/>
              <a:t>Submissions for criminal </a:t>
            </a:r>
            <a:r>
              <a:rPr lang="en-US" dirty="0"/>
              <a:t>justice </a:t>
            </a:r>
            <a:r>
              <a:rPr lang="en-US" dirty="0" smtClean="0"/>
              <a:t>purposes </a:t>
            </a:r>
            <a:r>
              <a:rPr lang="en-US" dirty="0"/>
              <a:t>do not have a fee; </a:t>
            </a:r>
            <a:endParaRPr lang="en-US" dirty="0" smtClean="0"/>
          </a:p>
          <a:p>
            <a:pPr marL="411480" lvl="1" indent="0">
              <a:buNone/>
            </a:pPr>
            <a:endParaRPr lang="en-US" sz="500" dirty="0" smtClean="0"/>
          </a:p>
          <a:p>
            <a:pPr lvl="1"/>
            <a:r>
              <a:rPr lang="en-US" dirty="0" smtClean="0"/>
              <a:t>The fee is </a:t>
            </a:r>
            <a:r>
              <a:rPr lang="en-US" dirty="0"/>
              <a:t>$40.50 </a:t>
            </a:r>
            <a:r>
              <a:rPr lang="en-US" dirty="0" smtClean="0"/>
              <a:t>for most </a:t>
            </a:r>
            <a:r>
              <a:rPr lang="en-US" dirty="0"/>
              <a:t>state </a:t>
            </a:r>
            <a:r>
              <a:rPr lang="en-US" dirty="0" smtClean="0"/>
              <a:t>agencies ($24 state fee + $16.50 federal fee).  </a:t>
            </a:r>
          </a:p>
          <a:p>
            <a:pPr marL="411480" lvl="1" indent="0">
              <a:buNone/>
            </a:pPr>
            <a:endParaRPr lang="en-US" sz="500" dirty="0" smtClean="0"/>
          </a:p>
          <a:p>
            <a:pPr lvl="2"/>
            <a:r>
              <a:rPr lang="en-US" dirty="0" smtClean="0"/>
              <a:t>The </a:t>
            </a:r>
            <a:r>
              <a:rPr lang="en-US" dirty="0"/>
              <a:t>cost for non-criminal justice requests covers the original submission and, if it is rejected, </a:t>
            </a:r>
            <a:r>
              <a:rPr lang="en-US" dirty="0" smtClean="0"/>
              <a:t>a </a:t>
            </a:r>
            <a:r>
              <a:rPr lang="en-US" dirty="0"/>
              <a:t>second submission.  </a:t>
            </a:r>
            <a:endParaRPr lang="en-US" dirty="0" smtClean="0"/>
          </a:p>
          <a:p>
            <a:pPr marL="685800" lvl="2" indent="0">
              <a:buNone/>
            </a:pPr>
            <a:endParaRPr lang="en-US" sz="500" dirty="0"/>
          </a:p>
          <a:p>
            <a:pPr lvl="2"/>
            <a:r>
              <a:rPr lang="en-US" dirty="0" smtClean="0"/>
              <a:t>If a second submission is rejected the agency is authorized to perform a name search with the FBI at no charge.</a:t>
            </a:r>
            <a:r>
              <a:rPr lang="en-US" dirty="0"/>
              <a:t>  </a:t>
            </a:r>
          </a:p>
          <a:p>
            <a:pPr marL="114300" indent="0">
              <a:buNone/>
            </a:pPr>
            <a:endParaRPr lang="en-US" sz="400" b="1" dirty="0" smtClean="0"/>
          </a:p>
          <a:p>
            <a:pPr lvl="2"/>
            <a:r>
              <a:rPr lang="en-US" dirty="0" smtClean="0"/>
              <a:t>Payment terms to FDLE must </a:t>
            </a:r>
            <a:r>
              <a:rPr lang="en-US" dirty="0"/>
              <a:t>be agreed upon </a:t>
            </a:r>
            <a:r>
              <a:rPr lang="en-US" dirty="0" smtClean="0"/>
              <a:t>between the state agency and a service provider.  FDLE will charge the device owner.</a:t>
            </a:r>
          </a:p>
          <a:p>
            <a:pPr marL="411480" lvl="1" indent="0">
              <a:buNone/>
            </a:pPr>
            <a:endParaRPr lang="en-US" sz="400" dirty="0" smtClean="0"/>
          </a:p>
        </p:txBody>
      </p:sp>
    </p:spTree>
    <p:extLst>
      <p:ext uri="{BB962C8B-B14F-4D97-AF65-F5344CB8AC3E}">
        <p14:creationId xmlns:p14="http://schemas.microsoft.com/office/powerpoint/2010/main" val="279082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lstStyle/>
          <a:p>
            <a:r>
              <a:rPr lang="en-US" dirty="0" smtClean="0"/>
              <a:t>SURVEY RESULTS</a:t>
            </a:r>
            <a:endParaRPr lang="en-US" dirty="0"/>
          </a:p>
        </p:txBody>
      </p:sp>
    </p:spTree>
    <p:extLst>
      <p:ext uri="{BB962C8B-B14F-4D97-AF65-F5344CB8AC3E}">
        <p14:creationId xmlns:p14="http://schemas.microsoft.com/office/powerpoint/2010/main" val="196528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Device utilization &amp; leveraging</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lvl="0"/>
            <a:r>
              <a:rPr lang="en-US" sz="2600" dirty="0" smtClean="0"/>
              <a:t>For the purposes of this project, service providers may be another state agency, a private entity or a non-state entity whose devices may be leveraged to capture and transmit fingerprints.  </a:t>
            </a:r>
          </a:p>
          <a:p>
            <a:pPr marL="114300" lvl="0" indent="0">
              <a:buNone/>
            </a:pPr>
            <a:endParaRPr lang="en-US" sz="500" dirty="0" smtClean="0"/>
          </a:p>
          <a:p>
            <a:pPr lvl="0"/>
            <a:r>
              <a:rPr lang="en-US" sz="2600" dirty="0" smtClean="0"/>
              <a:t>Private service providers capture and transmit fingerprints generally for a profit.</a:t>
            </a:r>
          </a:p>
          <a:p>
            <a:pPr lvl="1"/>
            <a:r>
              <a:rPr lang="en-US" sz="2200" dirty="0" smtClean="0"/>
              <a:t>Research indicates that private service provider </a:t>
            </a:r>
            <a:r>
              <a:rPr lang="en-US" sz="2200" b="1" dirty="0" smtClean="0"/>
              <a:t>fees range from $39.50 to $85.00.</a:t>
            </a:r>
            <a:r>
              <a:rPr lang="en-US" sz="2200" dirty="0" smtClean="0"/>
              <a:t>  (Average $57.37)</a:t>
            </a:r>
          </a:p>
          <a:p>
            <a:pPr lvl="1"/>
            <a:r>
              <a:rPr lang="en-US" sz="2200" dirty="0" smtClean="0"/>
              <a:t>Half of the agencies who participated in the survey indicate they use private service providers.</a:t>
            </a:r>
          </a:p>
          <a:p>
            <a:pPr marL="114300" lvl="0" indent="0">
              <a:buNone/>
            </a:pPr>
            <a:endParaRPr lang="en-US" sz="600" dirty="0" smtClean="0"/>
          </a:p>
          <a:p>
            <a:pPr lvl="0"/>
            <a:r>
              <a:rPr lang="en-US" sz="2600" dirty="0" smtClean="0"/>
              <a:t>Non-state entities may offer fingerprint capture and transmission either for profit or free of charge.  These entities include other governmental entities such as:  </a:t>
            </a:r>
          </a:p>
          <a:p>
            <a:pPr marL="114300" lvl="0" indent="0">
              <a:buNone/>
            </a:pPr>
            <a:endParaRPr lang="en-US" sz="600" dirty="0" smtClean="0"/>
          </a:p>
          <a:p>
            <a:pPr lvl="1"/>
            <a:r>
              <a:rPr lang="en-US" sz="2200" dirty="0" smtClean="0"/>
              <a:t>Local Law Enforcement </a:t>
            </a:r>
          </a:p>
          <a:p>
            <a:pPr lvl="1"/>
            <a:r>
              <a:rPr lang="en-US" sz="2200" dirty="0" smtClean="0"/>
              <a:t>Other  City Governmental Entity</a:t>
            </a:r>
          </a:p>
          <a:p>
            <a:pPr lvl="1"/>
            <a:r>
              <a:rPr lang="en-US" sz="2200" dirty="0" smtClean="0"/>
              <a:t>Other County Governmental Entity</a:t>
            </a:r>
          </a:p>
          <a:p>
            <a:pPr marL="411480" lvl="1" indent="0">
              <a:buNone/>
            </a:pPr>
            <a:endParaRPr lang="en-US" sz="500" dirty="0" smtClean="0"/>
          </a:p>
          <a:p>
            <a:pPr lvl="0"/>
            <a:r>
              <a:rPr lang="en-US" sz="2600" dirty="0" smtClean="0"/>
              <a:t>In </a:t>
            </a:r>
            <a:r>
              <a:rPr lang="en-US" sz="2600" dirty="0"/>
              <a:t>every county where State owned </a:t>
            </a:r>
            <a:r>
              <a:rPr lang="en-US" sz="2600" dirty="0" smtClean="0"/>
              <a:t>devices </a:t>
            </a:r>
            <a:r>
              <a:rPr lang="en-US" sz="2600" dirty="0"/>
              <a:t>are </a:t>
            </a:r>
            <a:r>
              <a:rPr lang="en-US" sz="2600" dirty="0" smtClean="0"/>
              <a:t>located, </a:t>
            </a:r>
            <a:r>
              <a:rPr lang="en-US" sz="2600" dirty="0"/>
              <a:t>at least 1 agency still uses a private service </a:t>
            </a:r>
            <a:r>
              <a:rPr lang="en-US" sz="2600" dirty="0" smtClean="0"/>
              <a:t>provider.</a:t>
            </a:r>
          </a:p>
          <a:p>
            <a:pPr marL="114300" lvl="0" indent="0">
              <a:buNone/>
            </a:pPr>
            <a:endParaRPr lang="en-US" sz="600" dirty="0" smtClean="0"/>
          </a:p>
          <a:p>
            <a:pPr marL="114300" lvl="0" indent="0">
              <a:buNone/>
            </a:pPr>
            <a:endParaRPr lang="en-US" sz="500" dirty="0" smtClean="0"/>
          </a:p>
          <a:p>
            <a:pPr lvl="1"/>
            <a:r>
              <a:rPr lang="en-US" sz="2200" dirty="0" smtClean="0"/>
              <a:t>For </a:t>
            </a:r>
            <a:r>
              <a:rPr lang="en-US" sz="2200" dirty="0"/>
              <a:t>example, even though there are 21 State owned </a:t>
            </a:r>
            <a:r>
              <a:rPr lang="en-US" sz="2200" dirty="0" smtClean="0"/>
              <a:t>devices </a:t>
            </a:r>
            <a:r>
              <a:rPr lang="en-US" sz="2200" dirty="0"/>
              <a:t>in Leon County, 4 agencies still use a private service </a:t>
            </a:r>
            <a:r>
              <a:rPr lang="en-US" sz="2200" dirty="0" smtClean="0"/>
              <a:t>provider.</a:t>
            </a:r>
          </a:p>
          <a:p>
            <a:pPr lvl="1"/>
            <a:r>
              <a:rPr lang="en-US" sz="2200" dirty="0" smtClean="0"/>
              <a:t>One </a:t>
            </a:r>
            <a:r>
              <a:rPr lang="en-US" sz="2200" dirty="0"/>
              <a:t>agency uses a private service provider in two counties where the agency itself owns a </a:t>
            </a:r>
            <a:r>
              <a:rPr lang="en-US" sz="2200" dirty="0" smtClean="0"/>
              <a:t>device.</a:t>
            </a:r>
          </a:p>
          <a:p>
            <a:pPr marL="411480" lvl="1" indent="0">
              <a:buNone/>
            </a:pPr>
            <a:endParaRPr lang="en-US" sz="500" dirty="0" smtClean="0"/>
          </a:p>
          <a:p>
            <a:pPr marL="411480" lvl="1" indent="0">
              <a:buNone/>
            </a:pPr>
            <a:endParaRPr lang="en-US" sz="400" dirty="0"/>
          </a:p>
        </p:txBody>
      </p:sp>
    </p:spTree>
    <p:extLst>
      <p:ext uri="{BB962C8B-B14F-4D97-AF65-F5344CB8AC3E}">
        <p14:creationId xmlns:p14="http://schemas.microsoft.com/office/powerpoint/2010/main" val="2629394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SURVEY RESULTS</a:t>
            </a:r>
            <a:endParaRPr lang="en-US" dirty="0"/>
          </a:p>
        </p:txBody>
      </p:sp>
      <p:sp>
        <p:nvSpPr>
          <p:cNvPr id="3" name="Content Placeholder 2"/>
          <p:cNvSpPr>
            <a:spLocks noGrp="1"/>
          </p:cNvSpPr>
          <p:nvPr>
            <p:ph idx="1"/>
          </p:nvPr>
        </p:nvSpPr>
        <p:spPr/>
        <p:txBody>
          <a:bodyPr>
            <a:normAutofit/>
          </a:bodyPr>
          <a:lstStyle/>
          <a:p>
            <a:r>
              <a:rPr lang="en-US" sz="2600" dirty="0" smtClean="0"/>
              <a:t>Of the 24 state agencies surveyed:</a:t>
            </a:r>
          </a:p>
          <a:p>
            <a:pPr marL="114300" indent="0">
              <a:buNone/>
            </a:pPr>
            <a:endParaRPr lang="en-US" sz="400" dirty="0" smtClean="0"/>
          </a:p>
          <a:p>
            <a:pPr lvl="1"/>
            <a:r>
              <a:rPr lang="en-US" sz="2600" dirty="0" smtClean="0"/>
              <a:t>7 </a:t>
            </a:r>
            <a:r>
              <a:rPr lang="en-US" sz="2600" u="sng" dirty="0" smtClean="0"/>
              <a:t>only</a:t>
            </a:r>
            <a:r>
              <a:rPr lang="en-US" sz="2600" dirty="0" smtClean="0"/>
              <a:t> use their own devices </a:t>
            </a:r>
            <a:r>
              <a:rPr lang="en-US" sz="2600" u="sng" dirty="0" smtClean="0"/>
              <a:t>at all times</a:t>
            </a:r>
          </a:p>
          <a:p>
            <a:pPr lvl="1"/>
            <a:r>
              <a:rPr lang="en-US" sz="2600" dirty="0" smtClean="0"/>
              <a:t>4 </a:t>
            </a:r>
            <a:r>
              <a:rPr lang="en-US" sz="2600" u="sng" dirty="0" smtClean="0"/>
              <a:t>only</a:t>
            </a:r>
            <a:r>
              <a:rPr lang="en-US" sz="2600" dirty="0" smtClean="0"/>
              <a:t> use devices owned by other state agencies</a:t>
            </a:r>
          </a:p>
          <a:p>
            <a:pPr lvl="1"/>
            <a:r>
              <a:rPr lang="en-US" sz="2600" dirty="0"/>
              <a:t>1 </a:t>
            </a:r>
            <a:r>
              <a:rPr lang="en-US" sz="2600" u="sng" dirty="0"/>
              <a:t>only</a:t>
            </a:r>
            <a:r>
              <a:rPr lang="en-US" sz="2600" dirty="0"/>
              <a:t> uses non-state agencies (other forms of government</a:t>
            </a:r>
            <a:r>
              <a:rPr lang="en-US" sz="2600" dirty="0" smtClean="0"/>
              <a:t>)</a:t>
            </a:r>
          </a:p>
          <a:p>
            <a:pPr lvl="1"/>
            <a:r>
              <a:rPr lang="en-US" sz="2600" dirty="0" smtClean="0"/>
              <a:t>5 </a:t>
            </a:r>
            <a:r>
              <a:rPr lang="en-US" sz="2600" u="sng" dirty="0" smtClean="0"/>
              <a:t>only</a:t>
            </a:r>
            <a:r>
              <a:rPr lang="en-US" sz="2600" dirty="0" smtClean="0"/>
              <a:t> use private service providers</a:t>
            </a:r>
          </a:p>
          <a:p>
            <a:pPr lvl="1"/>
            <a:r>
              <a:rPr lang="en-US" sz="2600" dirty="0" smtClean="0"/>
              <a:t>7 use a combination of private service providers and state agencies</a:t>
            </a:r>
            <a:endParaRPr lang="en-US" sz="2600" dirty="0"/>
          </a:p>
          <a:p>
            <a:endParaRPr lang="en-US" dirty="0"/>
          </a:p>
        </p:txBody>
      </p:sp>
    </p:spTree>
    <p:extLst>
      <p:ext uri="{BB962C8B-B14F-4D97-AF65-F5344CB8AC3E}">
        <p14:creationId xmlns:p14="http://schemas.microsoft.com/office/powerpoint/2010/main" val="2186228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device ownership</a:t>
            </a:r>
            <a:endParaRPr lang="en-US" dirty="0"/>
          </a:p>
        </p:txBody>
      </p:sp>
      <p:sp>
        <p:nvSpPr>
          <p:cNvPr id="3" name="Content Placeholder 2"/>
          <p:cNvSpPr>
            <a:spLocks noGrp="1"/>
          </p:cNvSpPr>
          <p:nvPr>
            <p:ph idx="1"/>
          </p:nvPr>
        </p:nvSpPr>
        <p:spPr>
          <a:xfrm>
            <a:off x="457200" y="1752601"/>
            <a:ext cx="8229600" cy="1752600"/>
          </a:xfrm>
        </p:spPr>
        <p:txBody>
          <a:bodyPr>
            <a:normAutofit fontScale="92500" lnSpcReduction="10000"/>
          </a:bodyPr>
          <a:lstStyle/>
          <a:p>
            <a:r>
              <a:rPr lang="en-US" sz="2800" dirty="0" smtClean="0"/>
              <a:t>Total of 10 agencies own 182 devices in 53 counties</a:t>
            </a:r>
          </a:p>
          <a:p>
            <a:pPr marL="114300" indent="0">
              <a:buNone/>
            </a:pPr>
            <a:endParaRPr lang="en-US" sz="400" dirty="0" smtClean="0"/>
          </a:p>
          <a:p>
            <a:r>
              <a:rPr lang="en-US" sz="2800" dirty="0" smtClean="0"/>
              <a:t>14 Florida counties do not have any state-owned devices:  </a:t>
            </a:r>
          </a:p>
          <a:p>
            <a:pPr marL="114300" indent="0">
              <a:buNone/>
            </a:pPr>
            <a:endParaRPr lang="en-US" dirty="0"/>
          </a:p>
        </p:txBody>
      </p:sp>
      <p:sp>
        <p:nvSpPr>
          <p:cNvPr id="5" name="TextBox 4"/>
          <p:cNvSpPr txBox="1"/>
          <p:nvPr/>
        </p:nvSpPr>
        <p:spPr>
          <a:xfrm>
            <a:off x="762000" y="3276600"/>
            <a:ext cx="7848600" cy="2677656"/>
          </a:xfrm>
          <a:prstGeom prst="rect">
            <a:avLst/>
          </a:prstGeom>
          <a:noFill/>
        </p:spPr>
        <p:txBody>
          <a:bodyPr wrap="square" numCol="2" rtlCol="0">
            <a:spAutoFit/>
          </a:bodyPr>
          <a:lstStyle/>
          <a:p>
            <a:pPr marL="285750" lvl="0" indent="-285750">
              <a:buClr>
                <a:srgbClr val="C00000"/>
              </a:buClr>
              <a:buFont typeface="Arial" pitchFamily="34" charset="0"/>
              <a:buChar char="•"/>
            </a:pPr>
            <a:r>
              <a:rPr lang="en-US" sz="2400" dirty="0" smtClean="0"/>
              <a:t>Bradford</a:t>
            </a:r>
          </a:p>
          <a:p>
            <a:pPr marL="285750" lvl="0" indent="-285750">
              <a:buClr>
                <a:srgbClr val="C00000"/>
              </a:buClr>
              <a:buFont typeface="Arial" pitchFamily="34" charset="0"/>
              <a:buChar char="•"/>
            </a:pPr>
            <a:r>
              <a:rPr lang="en-US" sz="2400" dirty="0" smtClean="0"/>
              <a:t>Calhoun</a:t>
            </a:r>
          </a:p>
          <a:p>
            <a:pPr marL="285750" lvl="0" indent="-285750">
              <a:buClr>
                <a:srgbClr val="C00000"/>
              </a:buClr>
              <a:buFont typeface="Arial" pitchFamily="34" charset="0"/>
              <a:buChar char="•"/>
            </a:pPr>
            <a:r>
              <a:rPr lang="en-US" sz="2400" dirty="0" smtClean="0"/>
              <a:t>Dixie</a:t>
            </a:r>
          </a:p>
          <a:p>
            <a:pPr marL="285750" lvl="0" indent="-285750">
              <a:buClr>
                <a:srgbClr val="C00000"/>
              </a:buClr>
              <a:buFont typeface="Arial" pitchFamily="34" charset="0"/>
              <a:buChar char="•"/>
            </a:pPr>
            <a:r>
              <a:rPr lang="en-US" sz="2400" dirty="0" smtClean="0"/>
              <a:t>Franklin</a:t>
            </a:r>
          </a:p>
          <a:p>
            <a:pPr marL="285750" lvl="0" indent="-285750">
              <a:buClr>
                <a:srgbClr val="C00000"/>
              </a:buClr>
              <a:buFont typeface="Arial" pitchFamily="34" charset="0"/>
              <a:buChar char="•"/>
            </a:pPr>
            <a:r>
              <a:rPr lang="en-US" sz="2400" dirty="0" smtClean="0"/>
              <a:t>Gilchrist</a:t>
            </a:r>
          </a:p>
          <a:p>
            <a:pPr marL="285750" lvl="0" indent="-285750">
              <a:buClr>
                <a:srgbClr val="C00000"/>
              </a:buClr>
              <a:buFont typeface="Arial" pitchFamily="34" charset="0"/>
              <a:buChar char="•"/>
            </a:pPr>
            <a:r>
              <a:rPr lang="en-US" sz="2400" dirty="0" smtClean="0"/>
              <a:t>Glades</a:t>
            </a:r>
          </a:p>
          <a:p>
            <a:pPr marL="285750" lvl="0" indent="-285750">
              <a:buClr>
                <a:srgbClr val="C00000"/>
              </a:buClr>
              <a:buFont typeface="Arial" pitchFamily="34" charset="0"/>
              <a:buChar char="•"/>
            </a:pPr>
            <a:r>
              <a:rPr lang="en-US" sz="2400" dirty="0" smtClean="0"/>
              <a:t>Gulf</a:t>
            </a:r>
          </a:p>
          <a:p>
            <a:pPr marL="285750" lvl="0" indent="-285750">
              <a:buClr>
                <a:srgbClr val="C00000"/>
              </a:buClr>
              <a:buFont typeface="Arial" pitchFamily="34" charset="0"/>
              <a:buChar char="•"/>
            </a:pPr>
            <a:r>
              <a:rPr lang="en-US" sz="2400" dirty="0" smtClean="0"/>
              <a:t>Hamilton</a:t>
            </a:r>
          </a:p>
          <a:p>
            <a:pPr marL="285750" lvl="0" indent="-285750">
              <a:buClr>
                <a:srgbClr val="C00000"/>
              </a:buClr>
              <a:buFont typeface="Arial" pitchFamily="34" charset="0"/>
              <a:buChar char="•"/>
            </a:pPr>
            <a:r>
              <a:rPr lang="en-US" sz="2400" dirty="0" smtClean="0"/>
              <a:t>Jefferson</a:t>
            </a:r>
          </a:p>
          <a:p>
            <a:pPr marL="285750" lvl="0" indent="-285750">
              <a:buClr>
                <a:srgbClr val="C00000"/>
              </a:buClr>
              <a:buFont typeface="Arial" pitchFamily="34" charset="0"/>
              <a:buChar char="•"/>
            </a:pPr>
            <a:r>
              <a:rPr lang="en-US" sz="2400" dirty="0" smtClean="0"/>
              <a:t>Lafayette</a:t>
            </a:r>
          </a:p>
          <a:p>
            <a:pPr marL="285750" lvl="0" indent="-285750">
              <a:buClr>
                <a:srgbClr val="C00000"/>
              </a:buClr>
              <a:buFont typeface="Arial" pitchFamily="34" charset="0"/>
              <a:buChar char="•"/>
            </a:pPr>
            <a:r>
              <a:rPr lang="en-US" sz="2400" dirty="0" smtClean="0"/>
              <a:t>Liberty</a:t>
            </a:r>
          </a:p>
          <a:p>
            <a:pPr marL="285750" lvl="0" indent="-285750">
              <a:buClr>
                <a:srgbClr val="C00000"/>
              </a:buClr>
              <a:buFont typeface="Arial" pitchFamily="34" charset="0"/>
              <a:buChar char="•"/>
            </a:pPr>
            <a:r>
              <a:rPr lang="en-US" sz="2400" dirty="0" smtClean="0"/>
              <a:t>Madison</a:t>
            </a:r>
          </a:p>
          <a:p>
            <a:pPr marL="285750" lvl="0" indent="-285750">
              <a:buClr>
                <a:srgbClr val="C00000"/>
              </a:buClr>
              <a:buFont typeface="Arial" pitchFamily="34" charset="0"/>
              <a:buChar char="•"/>
            </a:pPr>
            <a:r>
              <a:rPr lang="en-US" sz="2400" dirty="0" smtClean="0"/>
              <a:t>Taylor</a:t>
            </a:r>
          </a:p>
          <a:p>
            <a:pPr marL="285750" lvl="0" indent="-285750">
              <a:buClr>
                <a:srgbClr val="C00000"/>
              </a:buClr>
              <a:buFont typeface="Arial" pitchFamily="34" charset="0"/>
              <a:buChar char="•"/>
            </a:pPr>
            <a:r>
              <a:rPr lang="en-US" sz="2400" dirty="0" smtClean="0"/>
              <a:t>Wakulla</a:t>
            </a:r>
            <a:endParaRPr lang="en-US" sz="2400" dirty="0"/>
          </a:p>
        </p:txBody>
      </p:sp>
    </p:spTree>
    <p:extLst>
      <p:ext uri="{BB962C8B-B14F-4D97-AF65-F5344CB8AC3E}">
        <p14:creationId xmlns:p14="http://schemas.microsoft.com/office/powerpoint/2010/main" val="143300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State-Owned Devices by county</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091" b="14151"/>
          <a:stretch/>
        </p:blipFill>
        <p:spPr>
          <a:xfrm>
            <a:off x="1752600" y="1676400"/>
            <a:ext cx="5670646" cy="5029199"/>
          </a:xfrm>
          <a:prstGeom prst="rect">
            <a:avLst/>
          </a:prstGeom>
          <a:ln>
            <a:solidFill>
              <a:schemeClr val="tx1">
                <a:lumMod val="75000"/>
                <a:lumOff val="25000"/>
              </a:schemeClr>
            </a:solidFill>
          </a:ln>
        </p:spPr>
      </p:pic>
    </p:spTree>
    <p:extLst>
      <p:ext uri="{BB962C8B-B14F-4D97-AF65-F5344CB8AC3E}">
        <p14:creationId xmlns:p14="http://schemas.microsoft.com/office/powerpoint/2010/main" val="3417233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Agencies using their own devices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720" b="15178"/>
          <a:stretch/>
        </p:blipFill>
        <p:spPr>
          <a:xfrm>
            <a:off x="1828800" y="1676400"/>
            <a:ext cx="5562600" cy="5036021"/>
          </a:xfrm>
          <a:prstGeom prst="rect">
            <a:avLst/>
          </a:prstGeom>
          <a:ln>
            <a:solidFill>
              <a:schemeClr val="tx1">
                <a:lumMod val="75000"/>
                <a:lumOff val="25000"/>
              </a:schemeClr>
            </a:solidFill>
          </a:ln>
        </p:spPr>
      </p:pic>
    </p:spTree>
    <p:extLst>
      <p:ext uri="{BB962C8B-B14F-4D97-AF65-F5344CB8AC3E}">
        <p14:creationId xmlns:p14="http://schemas.microsoft.com/office/powerpoint/2010/main" val="46410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agencies using other agency devices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645" b="15178"/>
          <a:stretch/>
        </p:blipFill>
        <p:spPr>
          <a:xfrm>
            <a:off x="1828800" y="1676400"/>
            <a:ext cx="5486400" cy="5029200"/>
          </a:xfrm>
          <a:prstGeom prst="rect">
            <a:avLst/>
          </a:prstGeom>
          <a:ln>
            <a:solidFill>
              <a:schemeClr val="tx1">
                <a:lumMod val="75000"/>
                <a:lumOff val="25000"/>
              </a:schemeClr>
            </a:solidFill>
          </a:ln>
        </p:spPr>
      </p:pic>
    </p:spTree>
    <p:extLst>
      <p:ext uri="{BB962C8B-B14F-4D97-AF65-F5344CB8AC3E}">
        <p14:creationId xmlns:p14="http://schemas.microsoft.com/office/powerpoint/2010/main" val="203920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Outline</a:t>
            </a:r>
            <a:endParaRPr lang="en-US" dirty="0"/>
          </a:p>
        </p:txBody>
      </p:sp>
      <p:sp>
        <p:nvSpPr>
          <p:cNvPr id="3" name="Content Placeholder 2"/>
          <p:cNvSpPr>
            <a:spLocks noGrp="1"/>
          </p:cNvSpPr>
          <p:nvPr>
            <p:ph idx="1"/>
          </p:nvPr>
        </p:nvSpPr>
        <p:spPr>
          <a:xfrm>
            <a:off x="457200" y="1752600"/>
            <a:ext cx="8229600" cy="4953000"/>
          </a:xfrm>
        </p:spPr>
        <p:txBody>
          <a:bodyPr>
            <a:normAutofit/>
          </a:bodyPr>
          <a:lstStyle/>
          <a:p>
            <a:pPr marL="114300" indent="0">
              <a:buNone/>
            </a:pPr>
            <a:r>
              <a:rPr lang="en-US" b="1" dirty="0" smtClean="0"/>
              <a:t>Presentation content includes:</a:t>
            </a:r>
          </a:p>
          <a:p>
            <a:pPr marL="114300" indent="0">
              <a:buNone/>
            </a:pPr>
            <a:endParaRPr lang="en-US" sz="500" b="1" dirty="0" smtClean="0"/>
          </a:p>
          <a:p>
            <a:r>
              <a:rPr lang="en-US" i="1" dirty="0" smtClean="0"/>
              <a:t>Objectives, Scope and Methodology</a:t>
            </a:r>
          </a:p>
          <a:p>
            <a:r>
              <a:rPr lang="en-US" i="1" dirty="0" smtClean="0"/>
              <a:t>Background</a:t>
            </a:r>
          </a:p>
          <a:p>
            <a:r>
              <a:rPr lang="en-US" i="1" dirty="0" smtClean="0"/>
              <a:t>Survey Results</a:t>
            </a:r>
          </a:p>
          <a:p>
            <a:r>
              <a:rPr lang="en-US" i="1" dirty="0" smtClean="0"/>
              <a:t>Costs to Purchase and Maintain</a:t>
            </a:r>
          </a:p>
          <a:p>
            <a:r>
              <a:rPr lang="en-US" i="1" dirty="0" smtClean="0"/>
              <a:t>Pros and Cons</a:t>
            </a:r>
          </a:p>
          <a:p>
            <a:r>
              <a:rPr lang="en-US" i="1" dirty="0" smtClean="0"/>
              <a:t>Fingerprint Retention</a:t>
            </a:r>
          </a:p>
          <a:p>
            <a:r>
              <a:rPr lang="en-US" i="1" dirty="0" smtClean="0"/>
              <a:t>Recommendations</a:t>
            </a:r>
          </a:p>
          <a:p>
            <a:pPr marL="114300" indent="0">
              <a:buNone/>
            </a:pPr>
            <a:endParaRPr lang="en-US" sz="600" i="1" dirty="0" smtClean="0"/>
          </a:p>
          <a:p>
            <a:endParaRPr lang="en-US" dirty="0" smtClean="0"/>
          </a:p>
          <a:p>
            <a:endParaRPr lang="en-US" dirty="0"/>
          </a:p>
        </p:txBody>
      </p:sp>
    </p:spTree>
    <p:extLst>
      <p:ext uri="{BB962C8B-B14F-4D97-AF65-F5344CB8AC3E}">
        <p14:creationId xmlns:p14="http://schemas.microsoft.com/office/powerpoint/2010/main" val="162361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Agencies using other Government Entity devices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921" b="15178"/>
          <a:stretch/>
        </p:blipFill>
        <p:spPr>
          <a:xfrm>
            <a:off x="1828800" y="1676400"/>
            <a:ext cx="5486400" cy="5029200"/>
          </a:xfrm>
          <a:prstGeom prst="rect">
            <a:avLst/>
          </a:prstGeom>
          <a:ln>
            <a:solidFill>
              <a:schemeClr val="tx1">
                <a:lumMod val="75000"/>
                <a:lumOff val="25000"/>
              </a:schemeClr>
            </a:solidFill>
          </a:ln>
        </p:spPr>
      </p:pic>
    </p:spTree>
    <p:extLst>
      <p:ext uri="{BB962C8B-B14F-4D97-AF65-F5344CB8AC3E}">
        <p14:creationId xmlns:p14="http://schemas.microsoft.com/office/powerpoint/2010/main" val="2209675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agencies using private service providers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177" b="16787"/>
          <a:stretch/>
        </p:blipFill>
        <p:spPr>
          <a:xfrm>
            <a:off x="1828800" y="1676400"/>
            <a:ext cx="5519928" cy="5029200"/>
          </a:xfrm>
          <a:prstGeom prst="rect">
            <a:avLst/>
          </a:prstGeom>
          <a:ln>
            <a:solidFill>
              <a:schemeClr val="tx1">
                <a:lumMod val="75000"/>
                <a:lumOff val="25000"/>
              </a:schemeClr>
            </a:solidFill>
          </a:ln>
        </p:spPr>
      </p:pic>
    </p:spTree>
    <p:extLst>
      <p:ext uri="{BB962C8B-B14F-4D97-AF65-F5344CB8AC3E}">
        <p14:creationId xmlns:p14="http://schemas.microsoft.com/office/powerpoint/2010/main" val="4065459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 of understanding/agreement</a:t>
            </a:r>
            <a:endParaRPr lang="en-US" dirty="0"/>
          </a:p>
        </p:txBody>
      </p:sp>
      <p:sp>
        <p:nvSpPr>
          <p:cNvPr id="3" name="Content Placeholder 2"/>
          <p:cNvSpPr>
            <a:spLocks noGrp="1"/>
          </p:cNvSpPr>
          <p:nvPr>
            <p:ph idx="1"/>
          </p:nvPr>
        </p:nvSpPr>
        <p:spPr>
          <a:xfrm>
            <a:off x="457200" y="1752600"/>
            <a:ext cx="8229600" cy="4876800"/>
          </a:xfrm>
        </p:spPr>
        <p:txBody>
          <a:bodyPr/>
          <a:lstStyle/>
          <a:p>
            <a:r>
              <a:rPr lang="en-US" dirty="0"/>
              <a:t>8 agencies report </a:t>
            </a:r>
            <a:r>
              <a:rPr lang="en-US" dirty="0" smtClean="0"/>
              <a:t>leveraging other agency devices for fingerprint and transmission services:</a:t>
            </a:r>
          </a:p>
          <a:p>
            <a:pPr marL="114300" indent="0">
              <a:buNone/>
            </a:pPr>
            <a:endParaRPr lang="en-US" sz="400" dirty="0" smtClean="0"/>
          </a:p>
          <a:p>
            <a:pPr marL="114300" indent="0">
              <a:buNone/>
            </a:pPr>
            <a:endParaRPr lang="en-US" sz="400" dirty="0"/>
          </a:p>
          <a:p>
            <a:pPr lvl="1"/>
            <a:r>
              <a:rPr lang="en-US" sz="2200" dirty="0"/>
              <a:t>6 agencies report having </a:t>
            </a:r>
            <a:r>
              <a:rPr lang="en-US" sz="2200" dirty="0" smtClean="0"/>
              <a:t>MOUs/MOAs </a:t>
            </a:r>
            <a:r>
              <a:rPr lang="en-US" sz="2200" dirty="0"/>
              <a:t>in all instances;</a:t>
            </a:r>
          </a:p>
          <a:p>
            <a:pPr lvl="1"/>
            <a:r>
              <a:rPr lang="en-US" sz="2200" dirty="0"/>
              <a:t>1 agency reports having </a:t>
            </a:r>
            <a:r>
              <a:rPr lang="en-US" sz="2200" dirty="0" smtClean="0"/>
              <a:t>MOUs/MOAs </a:t>
            </a:r>
            <a:r>
              <a:rPr lang="en-US" sz="2200" dirty="0"/>
              <a:t>in some instances; and</a:t>
            </a:r>
          </a:p>
          <a:p>
            <a:pPr lvl="1"/>
            <a:r>
              <a:rPr lang="en-US" sz="2200" dirty="0"/>
              <a:t>1 agency reports they do not have </a:t>
            </a:r>
            <a:r>
              <a:rPr lang="en-US" sz="2200" dirty="0" smtClean="0"/>
              <a:t>MOUs/MOAs </a:t>
            </a:r>
            <a:r>
              <a:rPr lang="en-US" sz="2200" dirty="0"/>
              <a:t>with the two agencies used for fingerprinting </a:t>
            </a:r>
            <a:r>
              <a:rPr lang="en-US" sz="2200" dirty="0" smtClean="0"/>
              <a:t>services.</a:t>
            </a:r>
          </a:p>
          <a:p>
            <a:pPr marL="411480" lvl="1" indent="0">
              <a:buNone/>
            </a:pPr>
            <a:endParaRPr lang="en-US" sz="600" dirty="0" smtClean="0"/>
          </a:p>
          <a:p>
            <a:pPr marL="411480" lvl="1" indent="0">
              <a:buNone/>
            </a:pPr>
            <a:endParaRPr lang="en-US" sz="400" dirty="0"/>
          </a:p>
          <a:p>
            <a:r>
              <a:rPr lang="en-US" dirty="0"/>
              <a:t>6 agencies report using non-state </a:t>
            </a:r>
            <a:r>
              <a:rPr lang="en-US" dirty="0" smtClean="0"/>
              <a:t>governmental </a:t>
            </a:r>
            <a:r>
              <a:rPr lang="en-US" dirty="0"/>
              <a:t>entities for </a:t>
            </a:r>
            <a:r>
              <a:rPr lang="en-US" dirty="0" smtClean="0"/>
              <a:t>fingerprint and transmission services:</a:t>
            </a:r>
          </a:p>
          <a:p>
            <a:pPr marL="114300" indent="0">
              <a:buNone/>
            </a:pPr>
            <a:endParaRPr lang="en-US" sz="400" dirty="0"/>
          </a:p>
          <a:p>
            <a:pPr lvl="1"/>
            <a:r>
              <a:rPr lang="en-US" sz="2200" dirty="0"/>
              <a:t>Only one agency reports having an </a:t>
            </a:r>
            <a:r>
              <a:rPr lang="en-US" sz="2200" dirty="0" smtClean="0"/>
              <a:t>MOU/MOA.</a:t>
            </a:r>
            <a:endParaRPr lang="en-US" sz="2200" dirty="0"/>
          </a:p>
          <a:p>
            <a:endParaRPr lang="en-US" dirty="0"/>
          </a:p>
        </p:txBody>
      </p:sp>
    </p:spTree>
    <p:extLst>
      <p:ext uri="{BB962C8B-B14F-4D97-AF65-F5344CB8AC3E}">
        <p14:creationId xmlns:p14="http://schemas.microsoft.com/office/powerpoint/2010/main" val="169265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normAutofit fontScale="90000"/>
          </a:bodyPr>
          <a:lstStyle/>
          <a:p>
            <a:r>
              <a:rPr lang="en-US" dirty="0" smtClean="0"/>
              <a:t>COSTS TO PURCHASE AND MAINTAIN</a:t>
            </a:r>
            <a:endParaRPr lang="en-US" dirty="0"/>
          </a:p>
        </p:txBody>
      </p:sp>
    </p:spTree>
    <p:extLst>
      <p:ext uri="{BB962C8B-B14F-4D97-AF65-F5344CB8AC3E}">
        <p14:creationId xmlns:p14="http://schemas.microsoft.com/office/powerpoint/2010/main" val="2767512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INTIAL PURCHASE AND ONGOING MAINTENANCE</a:t>
            </a:r>
            <a:endParaRPr lang="en-US" dirty="0"/>
          </a:p>
        </p:txBody>
      </p:sp>
      <p:sp>
        <p:nvSpPr>
          <p:cNvPr id="3" name="Content Placeholder 2"/>
          <p:cNvSpPr>
            <a:spLocks noGrp="1"/>
          </p:cNvSpPr>
          <p:nvPr>
            <p:ph idx="1"/>
          </p:nvPr>
        </p:nvSpPr>
        <p:spPr>
          <a:xfrm>
            <a:off x="457200" y="1600200"/>
            <a:ext cx="8229600" cy="5257800"/>
          </a:xfrm>
          <a:ln>
            <a:noFill/>
          </a:ln>
        </p:spPr>
        <p:txBody>
          <a:bodyPr>
            <a:normAutofit/>
          </a:bodyPr>
          <a:lstStyle/>
          <a:p>
            <a:pPr>
              <a:defRPr/>
            </a:pPr>
            <a:r>
              <a:rPr lang="en-US" dirty="0"/>
              <a:t>The cost to </a:t>
            </a:r>
            <a:r>
              <a:rPr lang="en-US" dirty="0" smtClean="0"/>
              <a:t>purchase </a:t>
            </a:r>
            <a:r>
              <a:rPr lang="en-US" dirty="0" smtClean="0"/>
              <a:t>a device ranges </a:t>
            </a:r>
            <a:r>
              <a:rPr lang="en-US" u="sng" dirty="0"/>
              <a:t>from</a:t>
            </a:r>
            <a:r>
              <a:rPr lang="en-US" dirty="0"/>
              <a:t> </a:t>
            </a:r>
            <a:r>
              <a:rPr lang="en-US" dirty="0" smtClean="0"/>
              <a:t> approximately </a:t>
            </a:r>
            <a:r>
              <a:rPr lang="en-US" b="1" dirty="0" smtClean="0"/>
              <a:t>$14,000 </a:t>
            </a:r>
            <a:r>
              <a:rPr lang="en-US" u="sng" dirty="0"/>
              <a:t>to</a:t>
            </a:r>
            <a:r>
              <a:rPr lang="en-US" dirty="0"/>
              <a:t> </a:t>
            </a:r>
            <a:r>
              <a:rPr lang="en-US" b="1" dirty="0" smtClean="0"/>
              <a:t>$</a:t>
            </a:r>
            <a:r>
              <a:rPr lang="en-US" b="1" dirty="0" smtClean="0"/>
              <a:t>18,000</a:t>
            </a:r>
            <a:r>
              <a:rPr lang="en-US" dirty="0" smtClean="0"/>
              <a:t>.</a:t>
            </a:r>
            <a:endParaRPr lang="en-US" dirty="0" smtClean="0"/>
          </a:p>
          <a:p>
            <a:pPr marL="114300" indent="0">
              <a:buNone/>
              <a:defRPr/>
            </a:pPr>
            <a:endParaRPr lang="en-US" sz="600" dirty="0"/>
          </a:p>
          <a:p>
            <a:pPr>
              <a:defRPr/>
            </a:pPr>
            <a:r>
              <a:rPr lang="en-US" dirty="0"/>
              <a:t>Additional items </a:t>
            </a:r>
            <a:r>
              <a:rPr lang="en-US" dirty="0" smtClean="0"/>
              <a:t>(e.g. extra </a:t>
            </a:r>
            <a:r>
              <a:rPr lang="en-US" dirty="0"/>
              <a:t>scanners, hand held devices, etc.) can increase these initial </a:t>
            </a:r>
            <a:r>
              <a:rPr lang="en-US" dirty="0" smtClean="0"/>
              <a:t>costs.</a:t>
            </a:r>
          </a:p>
          <a:p>
            <a:pPr marL="114300" indent="0">
              <a:buNone/>
              <a:defRPr/>
            </a:pPr>
            <a:endParaRPr lang="en-US" sz="600" dirty="0"/>
          </a:p>
          <a:p>
            <a:pPr>
              <a:defRPr/>
            </a:pPr>
            <a:r>
              <a:rPr lang="en-US" dirty="0"/>
              <a:t>Maintenance is </a:t>
            </a:r>
            <a:r>
              <a:rPr lang="en-US" dirty="0" smtClean="0"/>
              <a:t>included for </a:t>
            </a:r>
            <a:r>
              <a:rPr lang="en-US" dirty="0"/>
              <a:t>two </a:t>
            </a:r>
            <a:r>
              <a:rPr lang="en-US" dirty="0" smtClean="0"/>
              <a:t>years.</a:t>
            </a:r>
          </a:p>
          <a:p>
            <a:pPr marL="114300" indent="0">
              <a:buNone/>
              <a:defRPr/>
            </a:pPr>
            <a:endParaRPr lang="en-US" sz="600" dirty="0"/>
          </a:p>
          <a:p>
            <a:pPr>
              <a:defRPr/>
            </a:pPr>
            <a:r>
              <a:rPr lang="en-US" dirty="0"/>
              <a:t>After </a:t>
            </a:r>
            <a:r>
              <a:rPr lang="en-US" dirty="0" smtClean="0"/>
              <a:t>two years, annual maintenance agreements are available  from the state-term contract vendor.  </a:t>
            </a:r>
          </a:p>
          <a:p>
            <a:pPr marL="114300" indent="0">
              <a:buNone/>
              <a:defRPr/>
            </a:pPr>
            <a:endParaRPr lang="en-US" sz="600" dirty="0"/>
          </a:p>
          <a:p>
            <a:pPr>
              <a:defRPr/>
            </a:pPr>
            <a:r>
              <a:rPr lang="en-US" dirty="0" smtClean="0"/>
              <a:t>The typical maintenance cost is </a:t>
            </a:r>
            <a:r>
              <a:rPr lang="en-US" b="1" dirty="0" smtClean="0"/>
              <a:t>$1,620 </a:t>
            </a:r>
            <a:r>
              <a:rPr lang="en-US" dirty="0" smtClean="0"/>
              <a:t>per year.</a:t>
            </a:r>
          </a:p>
          <a:p>
            <a:pPr marL="114300" indent="0">
              <a:buNone/>
              <a:defRPr/>
            </a:pPr>
            <a:endParaRPr lang="en-US" sz="600" dirty="0"/>
          </a:p>
          <a:p>
            <a:pPr marL="114300" indent="0">
              <a:buNone/>
              <a:defRPr/>
            </a:pPr>
            <a:endParaRPr lang="en-US" sz="400" dirty="0"/>
          </a:p>
          <a:p>
            <a:pPr lvl="1">
              <a:defRPr/>
            </a:pPr>
            <a:r>
              <a:rPr lang="en-US" dirty="0"/>
              <a:t>T</a:t>
            </a:r>
            <a:r>
              <a:rPr lang="en-US" dirty="0" smtClean="0"/>
              <a:t>he </a:t>
            </a:r>
            <a:r>
              <a:rPr lang="en-US" dirty="0"/>
              <a:t>costs listed above do not include the </a:t>
            </a:r>
            <a:r>
              <a:rPr lang="en-US" dirty="0" smtClean="0"/>
              <a:t>additional hardware (desktop/laptop/monitors) </a:t>
            </a:r>
            <a:r>
              <a:rPr lang="en-US" dirty="0"/>
              <a:t>and other associated equipment </a:t>
            </a:r>
            <a:r>
              <a:rPr lang="en-US" dirty="0" smtClean="0"/>
              <a:t>that may be needed </a:t>
            </a:r>
            <a:r>
              <a:rPr lang="en-US" dirty="0"/>
              <a:t>to operate the </a:t>
            </a:r>
            <a:r>
              <a:rPr lang="en-US" dirty="0" smtClean="0"/>
              <a:t>device.  </a:t>
            </a:r>
            <a:endParaRPr lang="en-US" dirty="0"/>
          </a:p>
        </p:txBody>
      </p:sp>
    </p:spTree>
    <p:extLst>
      <p:ext uri="{BB962C8B-B14F-4D97-AF65-F5344CB8AC3E}">
        <p14:creationId xmlns:p14="http://schemas.microsoft.com/office/powerpoint/2010/main" val="3387962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 analysis</a:t>
            </a:r>
            <a:endParaRPr lang="en-US" dirty="0"/>
          </a:p>
        </p:txBody>
      </p:sp>
      <p:sp>
        <p:nvSpPr>
          <p:cNvPr id="3" name="Content Placeholder 2"/>
          <p:cNvSpPr>
            <a:spLocks noGrp="1"/>
          </p:cNvSpPr>
          <p:nvPr>
            <p:ph idx="1"/>
          </p:nvPr>
        </p:nvSpPr>
        <p:spPr>
          <a:xfrm>
            <a:off x="457200" y="1600200"/>
            <a:ext cx="8229600" cy="5181600"/>
          </a:xfrm>
        </p:spPr>
        <p:txBody>
          <a:bodyPr>
            <a:normAutofit lnSpcReduction="10000"/>
          </a:bodyPr>
          <a:lstStyle/>
          <a:p>
            <a:pPr marL="0" lvl="1" indent="0">
              <a:buNone/>
              <a:defRPr/>
            </a:pPr>
            <a:r>
              <a:rPr lang="en-US" sz="2400" dirty="0" smtClean="0"/>
              <a:t>The following would provide justification to purchase new equipment when leveraging state and non-state service providers is not feasible:</a:t>
            </a:r>
          </a:p>
          <a:p>
            <a:pPr marL="0" lvl="1" indent="0">
              <a:buNone/>
              <a:defRPr/>
            </a:pPr>
            <a:endParaRPr lang="en-US" sz="400" dirty="0" smtClean="0"/>
          </a:p>
          <a:p>
            <a:pPr marL="342900" lvl="1" indent="-342900">
              <a:defRPr/>
            </a:pPr>
            <a:r>
              <a:rPr lang="en-US" sz="2400" dirty="0" smtClean="0"/>
              <a:t>Formula </a:t>
            </a:r>
            <a:r>
              <a:rPr lang="en-US" sz="2400" dirty="0"/>
              <a:t>to Purchase New Equipment</a:t>
            </a:r>
            <a:r>
              <a:rPr lang="en-US" sz="2400" dirty="0" smtClean="0"/>
              <a:t>:</a:t>
            </a:r>
          </a:p>
          <a:p>
            <a:pPr marL="0" lvl="1" indent="0">
              <a:buNone/>
              <a:defRPr/>
            </a:pPr>
            <a:endParaRPr lang="en-US" sz="400" dirty="0"/>
          </a:p>
          <a:p>
            <a:pPr marL="342900" lvl="1" indent="-342900" algn="ctr">
              <a:buNone/>
              <a:defRPr/>
            </a:pPr>
            <a:r>
              <a:rPr lang="en-US" sz="1600" b="1" u="sng" dirty="0">
                <a:solidFill>
                  <a:srgbClr val="002060"/>
                </a:solidFill>
              </a:rPr>
              <a:t>Equipment Cost + (Annual Maintenance * Life of the Equipment)  </a:t>
            </a:r>
            <a:r>
              <a:rPr lang="en-US" sz="1600" b="1" dirty="0">
                <a:solidFill>
                  <a:srgbClr val="002060"/>
                </a:solidFill>
              </a:rPr>
              <a:t>= Annual Cost</a:t>
            </a:r>
          </a:p>
          <a:p>
            <a:pPr marL="342900" lvl="1" indent="-342900">
              <a:buNone/>
              <a:defRPr/>
            </a:pPr>
            <a:r>
              <a:rPr lang="en-US" sz="1600" b="1" dirty="0">
                <a:solidFill>
                  <a:srgbClr val="002060"/>
                </a:solidFill>
              </a:rPr>
              <a:t>                                       Life of the Equipment</a:t>
            </a:r>
          </a:p>
          <a:p>
            <a:pPr algn="ctr">
              <a:buNone/>
              <a:defRPr/>
            </a:pPr>
            <a:endParaRPr lang="en-US" sz="400" dirty="0"/>
          </a:p>
          <a:p>
            <a:pPr marL="342900" lvl="1" indent="-342900">
              <a:defRPr/>
            </a:pPr>
            <a:r>
              <a:rPr lang="en-US" sz="2400" dirty="0"/>
              <a:t>Formula to Use a Service Provider</a:t>
            </a:r>
            <a:r>
              <a:rPr lang="en-US" sz="2400" dirty="0" smtClean="0"/>
              <a:t>:</a:t>
            </a:r>
          </a:p>
          <a:p>
            <a:pPr marL="0" lvl="1" indent="0">
              <a:buNone/>
              <a:defRPr/>
            </a:pPr>
            <a:endParaRPr lang="en-US" sz="400" dirty="0"/>
          </a:p>
          <a:p>
            <a:pPr algn="ctr">
              <a:spcBef>
                <a:spcPts val="0"/>
              </a:spcBef>
              <a:buNone/>
              <a:defRPr/>
            </a:pPr>
            <a:r>
              <a:rPr lang="en-US" sz="1800" b="1" dirty="0">
                <a:solidFill>
                  <a:srgbClr val="002060"/>
                </a:solidFill>
              </a:rPr>
              <a:t>Average Number of Prints per year * </a:t>
            </a:r>
            <a:r>
              <a:rPr lang="en-US" sz="1800" b="1" dirty="0" smtClean="0">
                <a:solidFill>
                  <a:srgbClr val="002060"/>
                </a:solidFill>
              </a:rPr>
              <a:t>Provider Fee </a:t>
            </a:r>
            <a:r>
              <a:rPr lang="en-US" sz="1800" b="1" dirty="0">
                <a:solidFill>
                  <a:srgbClr val="002060"/>
                </a:solidFill>
              </a:rPr>
              <a:t>= Annual Cost</a:t>
            </a:r>
            <a:r>
              <a:rPr lang="en-US" b="1" dirty="0">
                <a:solidFill>
                  <a:srgbClr val="002060"/>
                </a:solidFill>
              </a:rPr>
              <a:t> </a:t>
            </a:r>
          </a:p>
          <a:p>
            <a:pPr algn="ctr">
              <a:buNone/>
              <a:defRPr/>
            </a:pPr>
            <a:endParaRPr lang="en-US" sz="400" dirty="0"/>
          </a:p>
          <a:p>
            <a:pPr>
              <a:defRPr/>
            </a:pPr>
            <a:r>
              <a:rPr lang="en-US" sz="2200" dirty="0"/>
              <a:t>Lower Cost of the Two Formulas Would Determine Purchase Vs. Outsource</a:t>
            </a:r>
            <a:r>
              <a:rPr lang="en-US" dirty="0"/>
              <a:t> (less other required circumstances</a:t>
            </a:r>
            <a:r>
              <a:rPr lang="en-US" dirty="0" smtClean="0"/>
              <a:t>)</a:t>
            </a:r>
          </a:p>
          <a:p>
            <a:pPr marL="114300" indent="0">
              <a:buNone/>
              <a:defRPr/>
            </a:pPr>
            <a:endParaRPr lang="en-US" sz="400" dirty="0"/>
          </a:p>
          <a:p>
            <a:pPr lvl="1"/>
            <a:r>
              <a:rPr lang="en-US" b="1" dirty="0" smtClean="0"/>
              <a:t>NOTE:  </a:t>
            </a:r>
            <a:r>
              <a:rPr lang="en-US" dirty="0" smtClean="0"/>
              <a:t>Formulas do not consider position allocation or salary costs into consideration.</a:t>
            </a:r>
            <a:endParaRPr lang="en-US" dirty="0"/>
          </a:p>
        </p:txBody>
      </p:sp>
    </p:spTree>
    <p:extLst>
      <p:ext uri="{BB962C8B-B14F-4D97-AF65-F5344CB8AC3E}">
        <p14:creationId xmlns:p14="http://schemas.microsoft.com/office/powerpoint/2010/main" val="2871000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normAutofit/>
          </a:bodyPr>
          <a:lstStyle/>
          <a:p>
            <a:r>
              <a:rPr lang="en-US" dirty="0" smtClean="0"/>
              <a:t>PROS AND CONS</a:t>
            </a:r>
            <a:endParaRPr lang="en-US" dirty="0"/>
          </a:p>
        </p:txBody>
      </p:sp>
    </p:spTree>
    <p:extLst>
      <p:ext uri="{BB962C8B-B14F-4D97-AF65-F5344CB8AC3E}">
        <p14:creationId xmlns:p14="http://schemas.microsoft.com/office/powerpoint/2010/main" val="388245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Agencies using their own devices</a:t>
            </a:r>
            <a:br>
              <a:rPr lang="en-US" dirty="0" smtClean="0"/>
            </a:br>
            <a:r>
              <a:rPr lang="en-US" sz="2000" dirty="0" smtClean="0"/>
              <a:t>PROS and CONS</a:t>
            </a:r>
            <a:endParaRPr lang="en-US" sz="2000"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pPr marL="114300" indent="0">
              <a:buNone/>
            </a:pPr>
            <a:r>
              <a:rPr lang="en-US" sz="2200" dirty="0" smtClean="0"/>
              <a:t>When determining whether an agency should continue to own and/or purchase devices, the following should be considered:</a:t>
            </a:r>
          </a:p>
          <a:p>
            <a:pPr marL="114300" indent="0">
              <a:buNone/>
            </a:pPr>
            <a:endParaRPr lang="en-US" sz="400" dirty="0" smtClean="0"/>
          </a:p>
          <a:p>
            <a:r>
              <a:rPr lang="en-US" sz="2200" dirty="0" smtClean="0"/>
              <a:t>Pros</a:t>
            </a:r>
            <a:r>
              <a:rPr lang="en-US" dirty="0" smtClean="0"/>
              <a:t>	</a:t>
            </a:r>
          </a:p>
          <a:p>
            <a:pPr lvl="1"/>
            <a:r>
              <a:rPr lang="en-US" sz="1900" dirty="0" smtClean="0"/>
              <a:t>Agency already invested in devices</a:t>
            </a:r>
          </a:p>
          <a:p>
            <a:pPr lvl="1"/>
            <a:r>
              <a:rPr lang="en-US" sz="1900" dirty="0" smtClean="0"/>
              <a:t>No additional acquisition cost is involved for providing services</a:t>
            </a:r>
          </a:p>
          <a:p>
            <a:pPr lvl="1"/>
            <a:r>
              <a:rPr lang="en-US" sz="1900" dirty="0" smtClean="0"/>
              <a:t>Fingerprinting can be scheduled at the convenience of the agency</a:t>
            </a:r>
          </a:p>
          <a:p>
            <a:pPr lvl="1"/>
            <a:r>
              <a:rPr lang="en-US" sz="1900" dirty="0" smtClean="0"/>
              <a:t>Decreased risk of personal/protected information misuse</a:t>
            </a:r>
          </a:p>
          <a:p>
            <a:r>
              <a:rPr lang="en-US" sz="2200" dirty="0" smtClean="0"/>
              <a:t>Cons</a:t>
            </a:r>
          </a:p>
          <a:p>
            <a:pPr lvl="1"/>
            <a:r>
              <a:rPr lang="en-US" sz="1900" dirty="0"/>
              <a:t>T</a:t>
            </a:r>
            <a:r>
              <a:rPr lang="en-US" sz="1900" dirty="0" smtClean="0"/>
              <a:t>ravel expenses when device(s) are dispersed geographically </a:t>
            </a:r>
          </a:p>
          <a:p>
            <a:pPr lvl="1"/>
            <a:r>
              <a:rPr lang="en-US" sz="1900" dirty="0" smtClean="0"/>
              <a:t>Personnel support demands and expenses should be considered</a:t>
            </a:r>
          </a:p>
          <a:p>
            <a:pPr lvl="1"/>
            <a:r>
              <a:rPr lang="en-US" sz="1900" dirty="0" smtClean="0"/>
              <a:t>Cost of purchasing devices if not already owned</a:t>
            </a:r>
          </a:p>
          <a:p>
            <a:pPr lvl="1"/>
            <a:r>
              <a:rPr lang="en-US" sz="1900" dirty="0" smtClean="0"/>
              <a:t>Ongoing maintenance costs</a:t>
            </a:r>
          </a:p>
          <a:p>
            <a:pPr lvl="1"/>
            <a:r>
              <a:rPr lang="en-US" sz="1900" dirty="0" smtClean="0"/>
              <a:t>Federal retention participation may lessen the quantity/volume of fingerprint screenings, resulting in a need for fewer devices than currently owned</a:t>
            </a:r>
            <a:endParaRPr lang="en-US" sz="1900" dirty="0"/>
          </a:p>
        </p:txBody>
      </p:sp>
    </p:spTree>
    <p:extLst>
      <p:ext uri="{BB962C8B-B14F-4D97-AF65-F5344CB8AC3E}">
        <p14:creationId xmlns:p14="http://schemas.microsoft.com/office/powerpoint/2010/main" val="3825489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Leveraging state-owned devices</a:t>
            </a:r>
            <a:br>
              <a:rPr lang="en-US" dirty="0" smtClean="0"/>
            </a:br>
            <a:r>
              <a:rPr lang="en-US" sz="3100" dirty="0" smtClean="0"/>
              <a:t>(different agencies)</a:t>
            </a:r>
            <a:br>
              <a:rPr lang="en-US" sz="3100" dirty="0" smtClean="0"/>
            </a:br>
            <a:r>
              <a:rPr lang="en-US" sz="2000" dirty="0" smtClean="0"/>
              <a:t>PROS AND CONS</a:t>
            </a:r>
            <a:endParaRPr lang="en-US" sz="2000"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pPr marL="114300" indent="0">
              <a:buNone/>
            </a:pPr>
            <a:r>
              <a:rPr lang="en-US" dirty="0" smtClean="0"/>
              <a:t>When leveraging state-owned devices, the following should be considered:</a:t>
            </a:r>
          </a:p>
          <a:p>
            <a:pPr marL="114300" indent="0">
              <a:buNone/>
            </a:pPr>
            <a:endParaRPr lang="en-US" sz="400" dirty="0" smtClean="0"/>
          </a:p>
          <a:p>
            <a:r>
              <a:rPr lang="en-US" dirty="0" smtClean="0"/>
              <a:t>Pros</a:t>
            </a:r>
          </a:p>
          <a:p>
            <a:pPr lvl="1"/>
            <a:r>
              <a:rPr lang="en-US" dirty="0" smtClean="0"/>
              <a:t>Cost </a:t>
            </a:r>
            <a:r>
              <a:rPr lang="en-US" dirty="0"/>
              <a:t>savings compared to using </a:t>
            </a:r>
            <a:r>
              <a:rPr lang="en-US" dirty="0" smtClean="0"/>
              <a:t>a private </a:t>
            </a:r>
            <a:r>
              <a:rPr lang="en-US" dirty="0"/>
              <a:t>service </a:t>
            </a:r>
            <a:r>
              <a:rPr lang="en-US" dirty="0" smtClean="0"/>
              <a:t>provider</a:t>
            </a:r>
          </a:p>
          <a:p>
            <a:pPr lvl="1"/>
            <a:r>
              <a:rPr lang="en-US" dirty="0" smtClean="0"/>
              <a:t>Utilizing </a:t>
            </a:r>
            <a:r>
              <a:rPr lang="en-US" dirty="0"/>
              <a:t>existing state owned equipment reduces the need to purchase new </a:t>
            </a:r>
            <a:r>
              <a:rPr lang="en-US" dirty="0" smtClean="0"/>
              <a:t>equipment</a:t>
            </a:r>
          </a:p>
          <a:p>
            <a:pPr lvl="1"/>
            <a:r>
              <a:rPr lang="en-US" dirty="0" smtClean="0"/>
              <a:t>Ease </a:t>
            </a:r>
            <a:r>
              <a:rPr lang="en-US" dirty="0"/>
              <a:t>of accessibility due to the number of available  devices throughout the </a:t>
            </a:r>
            <a:r>
              <a:rPr lang="en-US" dirty="0" smtClean="0"/>
              <a:t>state</a:t>
            </a:r>
          </a:p>
          <a:p>
            <a:pPr marL="411480" lvl="1" indent="0">
              <a:buNone/>
            </a:pPr>
            <a:endParaRPr lang="en-US" sz="400" dirty="0"/>
          </a:p>
          <a:p>
            <a:r>
              <a:rPr lang="en-US" dirty="0" smtClean="0"/>
              <a:t>Cons</a:t>
            </a:r>
          </a:p>
          <a:p>
            <a:pPr lvl="1"/>
            <a:r>
              <a:rPr lang="en-US" dirty="0" smtClean="0"/>
              <a:t>Increased demand on limited state personnel/resources (time and expense) for agencies offering the service</a:t>
            </a:r>
          </a:p>
          <a:p>
            <a:pPr lvl="1"/>
            <a:r>
              <a:rPr lang="en-US" dirty="0"/>
              <a:t>Time and effort to establish a Memo of Understanding/Agreement that includes invoicing/payment agreement between agency and transmitting entity</a:t>
            </a:r>
          </a:p>
          <a:p>
            <a:pPr lvl="1"/>
            <a:r>
              <a:rPr lang="en-US" dirty="0" smtClean="0"/>
              <a:t>Increased </a:t>
            </a:r>
            <a:r>
              <a:rPr lang="en-US" dirty="0"/>
              <a:t>possibility of transmittal errors to </a:t>
            </a:r>
            <a:r>
              <a:rPr lang="en-US" dirty="0" smtClean="0"/>
              <a:t>FDLE due to requirement to change originating (ORI) code for each requesting agency</a:t>
            </a:r>
            <a:endParaRPr lang="en-US" dirty="0"/>
          </a:p>
          <a:p>
            <a:endParaRPr lang="en-US" dirty="0"/>
          </a:p>
        </p:txBody>
      </p:sp>
    </p:spTree>
    <p:extLst>
      <p:ext uri="{BB962C8B-B14F-4D97-AF65-F5344CB8AC3E}">
        <p14:creationId xmlns:p14="http://schemas.microsoft.com/office/powerpoint/2010/main" val="2416361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Leveraging non-state governmental devices</a:t>
            </a:r>
            <a:br>
              <a:rPr lang="en-US" dirty="0" smtClean="0"/>
            </a:br>
            <a:r>
              <a:rPr lang="en-US" sz="2000" dirty="0" smtClean="0"/>
              <a:t>PROS AND CONS</a:t>
            </a:r>
            <a:endParaRPr lang="en-US" sz="2000" dirty="0"/>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pPr marL="114300" indent="0">
              <a:buNone/>
            </a:pPr>
            <a:r>
              <a:rPr lang="en-US" sz="2800" dirty="0" smtClean="0"/>
              <a:t>When leveraging non-state devices, the following should be considered:</a:t>
            </a:r>
          </a:p>
          <a:p>
            <a:pPr marL="114300" indent="0">
              <a:buNone/>
            </a:pPr>
            <a:endParaRPr lang="en-US" sz="500" dirty="0" smtClean="0"/>
          </a:p>
          <a:p>
            <a:r>
              <a:rPr lang="en-US" sz="2800" dirty="0" smtClean="0"/>
              <a:t>Pros</a:t>
            </a:r>
          </a:p>
          <a:p>
            <a:pPr lvl="1"/>
            <a:r>
              <a:rPr lang="en-US" sz="2300" dirty="0" smtClean="0"/>
              <a:t>Ease </a:t>
            </a:r>
            <a:r>
              <a:rPr lang="en-US" sz="2300" dirty="0"/>
              <a:t>of accessibility due to the number of available locations throughout the </a:t>
            </a:r>
            <a:r>
              <a:rPr lang="en-US" sz="2300" dirty="0" smtClean="0"/>
              <a:t>state</a:t>
            </a:r>
          </a:p>
          <a:p>
            <a:pPr lvl="1"/>
            <a:r>
              <a:rPr lang="en-US" sz="2300" dirty="0" smtClean="0"/>
              <a:t>Generally a trusted </a:t>
            </a:r>
            <a:r>
              <a:rPr lang="en-US" sz="2300" dirty="0"/>
              <a:t>outside entity </a:t>
            </a:r>
            <a:endParaRPr lang="en-US" sz="2300" dirty="0" smtClean="0"/>
          </a:p>
          <a:p>
            <a:pPr lvl="1"/>
            <a:r>
              <a:rPr lang="en-US" sz="2300" dirty="0" smtClean="0"/>
              <a:t>Generally a cost </a:t>
            </a:r>
            <a:r>
              <a:rPr lang="en-US" sz="2300" dirty="0"/>
              <a:t>savings compared to private service </a:t>
            </a:r>
            <a:r>
              <a:rPr lang="en-US" sz="2300" dirty="0" smtClean="0"/>
              <a:t>providers</a:t>
            </a:r>
          </a:p>
          <a:p>
            <a:r>
              <a:rPr lang="en-US" sz="2800" dirty="0" smtClean="0"/>
              <a:t>Cons</a:t>
            </a:r>
          </a:p>
          <a:p>
            <a:pPr lvl="1"/>
            <a:r>
              <a:rPr lang="en-US" sz="2300" dirty="0" smtClean="0"/>
              <a:t>Additional </a:t>
            </a:r>
            <a:r>
              <a:rPr lang="en-US" sz="2300" dirty="0"/>
              <a:t>service </a:t>
            </a:r>
            <a:r>
              <a:rPr lang="en-US" sz="2300" dirty="0" smtClean="0"/>
              <a:t>fees</a:t>
            </a:r>
          </a:p>
          <a:p>
            <a:pPr lvl="1"/>
            <a:r>
              <a:rPr lang="en-US" sz="2300" dirty="0"/>
              <a:t>Increased possibility of transmittal errors to FDLE due to requirement to change originating (ORI) code for each requesting agency</a:t>
            </a:r>
          </a:p>
          <a:p>
            <a:pPr lvl="1"/>
            <a:r>
              <a:rPr lang="en-US" sz="2300" dirty="0" smtClean="0"/>
              <a:t>Increased demand on non-state governmental personnel/resources (time and expense) offering the service</a:t>
            </a:r>
          </a:p>
          <a:p>
            <a:pPr lvl="1"/>
            <a:r>
              <a:rPr lang="en-US" sz="2300" dirty="0" smtClean="0"/>
              <a:t>Time and effort to establish a Memo </a:t>
            </a:r>
            <a:r>
              <a:rPr lang="en-US" sz="2300" dirty="0"/>
              <a:t>of Understanding/Agreement </a:t>
            </a:r>
            <a:r>
              <a:rPr lang="en-US" sz="2300" dirty="0" smtClean="0"/>
              <a:t>that includes invoicing/payment agreement between agency and transmitting entity</a:t>
            </a:r>
            <a:endParaRPr lang="en-US" sz="2300" dirty="0"/>
          </a:p>
          <a:p>
            <a:pPr lvl="1"/>
            <a:endParaRPr lang="en-US" dirty="0"/>
          </a:p>
          <a:p>
            <a:endParaRPr lang="en-US" dirty="0"/>
          </a:p>
        </p:txBody>
      </p:sp>
    </p:spTree>
    <p:extLst>
      <p:ext uri="{BB962C8B-B14F-4D97-AF65-F5344CB8AC3E}">
        <p14:creationId xmlns:p14="http://schemas.microsoft.com/office/powerpoint/2010/main" val="202893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lvl="0"/>
            <a:r>
              <a:rPr lang="en-US" dirty="0" smtClean="0"/>
              <a:t>Review </a:t>
            </a:r>
            <a:r>
              <a:rPr lang="en-US" dirty="0"/>
              <a:t>applicable laws, rules and regulations regarding the background screening process</a:t>
            </a:r>
            <a:r>
              <a:rPr lang="en-US" dirty="0" smtClean="0"/>
              <a:t>;</a:t>
            </a:r>
          </a:p>
          <a:p>
            <a:pPr marL="114300" lvl="0" indent="0">
              <a:buNone/>
            </a:pPr>
            <a:endParaRPr lang="en-US" sz="400" dirty="0"/>
          </a:p>
          <a:p>
            <a:r>
              <a:rPr lang="en-US" dirty="0"/>
              <a:t>Review prior audits related to background screenings to determine if further follow-up is </a:t>
            </a:r>
            <a:r>
              <a:rPr lang="en-US" dirty="0" smtClean="0"/>
              <a:t>needed;</a:t>
            </a:r>
          </a:p>
          <a:p>
            <a:pPr marL="114300" indent="0">
              <a:buNone/>
            </a:pPr>
            <a:endParaRPr lang="en-US" sz="400" dirty="0"/>
          </a:p>
          <a:p>
            <a:r>
              <a:rPr lang="en-US" dirty="0"/>
              <a:t>Identify </a:t>
            </a:r>
            <a:r>
              <a:rPr lang="en-US" dirty="0" err="1" smtClean="0"/>
              <a:t>Livescan</a:t>
            </a:r>
            <a:r>
              <a:rPr lang="en-US" dirty="0" smtClean="0"/>
              <a:t> devices </a:t>
            </a:r>
            <a:r>
              <a:rPr lang="en-US" dirty="0"/>
              <a:t>owned and operated for the purpose of screening State of Florida employees; </a:t>
            </a:r>
            <a:r>
              <a:rPr lang="en-US" dirty="0" smtClean="0"/>
              <a:t>and</a:t>
            </a:r>
          </a:p>
          <a:p>
            <a:pPr marL="114300" indent="0">
              <a:buNone/>
            </a:pPr>
            <a:endParaRPr lang="en-US" sz="400" dirty="0"/>
          </a:p>
          <a:p>
            <a:pPr lvl="0"/>
            <a:r>
              <a:rPr lang="en-US" dirty="0" smtClean="0"/>
              <a:t>Identify opportunities for improved efficiencies and economies related to the background screening process and use of Livescan devices.</a:t>
            </a:r>
          </a:p>
          <a:p>
            <a:pPr marL="114300" lvl="0" indent="0">
              <a:buNone/>
            </a:pPr>
            <a:endParaRPr lang="en-US" sz="400" dirty="0"/>
          </a:p>
          <a:p>
            <a:pPr marL="114300" lvl="0" indent="0">
              <a:buNone/>
            </a:pPr>
            <a:endParaRPr lang="en-US" sz="400" dirty="0"/>
          </a:p>
          <a:p>
            <a:endParaRPr lang="en-US" dirty="0"/>
          </a:p>
        </p:txBody>
      </p:sp>
    </p:spTree>
    <p:extLst>
      <p:ext uri="{BB962C8B-B14F-4D97-AF65-F5344CB8AC3E}">
        <p14:creationId xmlns:p14="http://schemas.microsoft.com/office/powerpoint/2010/main" val="193692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Service providers</a:t>
            </a:r>
            <a:br>
              <a:rPr lang="en-US" dirty="0" smtClean="0"/>
            </a:br>
            <a:r>
              <a:rPr lang="en-US" sz="2000" dirty="0" smtClean="0"/>
              <a:t>PROS AND CONS</a:t>
            </a:r>
            <a:endParaRPr lang="en-US" sz="2000" dirty="0"/>
          </a:p>
        </p:txBody>
      </p:sp>
      <p:sp>
        <p:nvSpPr>
          <p:cNvPr id="3" name="Content Placeholder 2"/>
          <p:cNvSpPr>
            <a:spLocks noGrp="1"/>
          </p:cNvSpPr>
          <p:nvPr>
            <p:ph idx="1"/>
          </p:nvPr>
        </p:nvSpPr>
        <p:spPr>
          <a:xfrm>
            <a:off x="457200" y="1600200"/>
            <a:ext cx="8229600" cy="5181600"/>
          </a:xfrm>
        </p:spPr>
        <p:txBody>
          <a:bodyPr>
            <a:normAutofit/>
          </a:bodyPr>
          <a:lstStyle/>
          <a:p>
            <a:pPr marL="114300" indent="0">
              <a:buNone/>
            </a:pPr>
            <a:r>
              <a:rPr lang="en-US" sz="2200" dirty="0" smtClean="0"/>
              <a:t>When determining whether to use a private service provider, the following should be considered:</a:t>
            </a:r>
          </a:p>
          <a:p>
            <a:pPr marL="114300" indent="0">
              <a:buNone/>
            </a:pPr>
            <a:endParaRPr lang="en-US" sz="300" dirty="0" smtClean="0"/>
          </a:p>
          <a:p>
            <a:r>
              <a:rPr lang="en-US" sz="2200" dirty="0" smtClean="0"/>
              <a:t>Pros</a:t>
            </a:r>
          </a:p>
          <a:p>
            <a:pPr lvl="1"/>
            <a:r>
              <a:rPr lang="en-US" dirty="0" smtClean="0"/>
              <a:t>Ease </a:t>
            </a:r>
            <a:r>
              <a:rPr lang="en-US" dirty="0"/>
              <a:t>of accessibility due to the number of available private service providers throughout the </a:t>
            </a:r>
            <a:r>
              <a:rPr lang="en-US" dirty="0" smtClean="0"/>
              <a:t>counties</a:t>
            </a:r>
          </a:p>
          <a:p>
            <a:pPr lvl="1"/>
            <a:r>
              <a:rPr lang="en-US" dirty="0" smtClean="0"/>
              <a:t>Competitive </a:t>
            </a:r>
            <a:r>
              <a:rPr lang="en-US" dirty="0"/>
              <a:t>pricing due to increased use of </a:t>
            </a:r>
            <a:r>
              <a:rPr lang="en-US" dirty="0" smtClean="0"/>
              <a:t>services</a:t>
            </a:r>
          </a:p>
          <a:p>
            <a:pPr marL="411480" lvl="1" indent="0">
              <a:buNone/>
            </a:pPr>
            <a:endParaRPr lang="en-US" sz="400" dirty="0"/>
          </a:p>
          <a:p>
            <a:r>
              <a:rPr lang="en-US" sz="2200" dirty="0" smtClean="0"/>
              <a:t>Cons </a:t>
            </a:r>
          </a:p>
          <a:p>
            <a:pPr lvl="1"/>
            <a:r>
              <a:rPr lang="en-US" dirty="0" smtClean="0"/>
              <a:t>Additional </a:t>
            </a:r>
            <a:r>
              <a:rPr lang="en-US" dirty="0"/>
              <a:t>service </a:t>
            </a:r>
            <a:r>
              <a:rPr lang="en-US" dirty="0" smtClean="0"/>
              <a:t>fees </a:t>
            </a:r>
          </a:p>
          <a:p>
            <a:pPr lvl="2"/>
            <a:r>
              <a:rPr lang="en-US" dirty="0" smtClean="0"/>
              <a:t>A state term contract for fingerprinting services may help to lower private service fees.</a:t>
            </a:r>
          </a:p>
          <a:p>
            <a:pPr lvl="1"/>
            <a:r>
              <a:rPr lang="en-US" dirty="0" smtClean="0"/>
              <a:t>Time </a:t>
            </a:r>
            <a:r>
              <a:rPr lang="en-US" dirty="0"/>
              <a:t>and effort to establish </a:t>
            </a:r>
            <a:r>
              <a:rPr lang="en-US" dirty="0" smtClean="0"/>
              <a:t>a contract </a:t>
            </a:r>
            <a:r>
              <a:rPr lang="en-US" dirty="0"/>
              <a:t>that includes invoicing/payment agreement between agency and transmitting entity</a:t>
            </a:r>
          </a:p>
          <a:p>
            <a:pPr lvl="1"/>
            <a:endParaRPr lang="en-US" dirty="0"/>
          </a:p>
          <a:p>
            <a:pPr marL="114300" indent="0">
              <a:buNone/>
            </a:pPr>
            <a:endParaRPr lang="en-US" dirty="0"/>
          </a:p>
        </p:txBody>
      </p:sp>
    </p:spTree>
    <p:extLst>
      <p:ext uri="{BB962C8B-B14F-4D97-AF65-F5344CB8AC3E}">
        <p14:creationId xmlns:p14="http://schemas.microsoft.com/office/powerpoint/2010/main" val="49038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lstStyle/>
          <a:p>
            <a:r>
              <a:rPr lang="en-US" dirty="0" smtClean="0"/>
              <a:t> FINGERPRINT RETENTION</a:t>
            </a:r>
            <a:endParaRPr lang="en-US" dirty="0"/>
          </a:p>
        </p:txBody>
      </p:sp>
    </p:spTree>
    <p:extLst>
      <p:ext uri="{BB962C8B-B14F-4D97-AF65-F5344CB8AC3E}">
        <p14:creationId xmlns:p14="http://schemas.microsoft.com/office/powerpoint/2010/main" val="4265371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state Fingerprint retention?</a:t>
            </a:r>
            <a:endParaRPr lang="en-US" dirty="0"/>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pPr marL="114300" indent="0">
              <a:buNone/>
            </a:pPr>
            <a:r>
              <a:rPr lang="en-US" dirty="0" smtClean="0"/>
              <a:t>Currently, FDLE </a:t>
            </a:r>
            <a:r>
              <a:rPr lang="en-US" dirty="0"/>
              <a:t>stores the fingerprints of all persons undergoing employment background screening for agencies that participate in the Applicant Fingerprint Retention and Notification Program (</a:t>
            </a:r>
            <a:r>
              <a:rPr lang="en-US" b="1" dirty="0"/>
              <a:t>AFRNP</a:t>
            </a:r>
            <a:r>
              <a:rPr lang="en-US" dirty="0" smtClean="0"/>
              <a:t>).  This </a:t>
            </a:r>
            <a:r>
              <a:rPr lang="en-US" dirty="0"/>
              <a:t>storing process is commonly referred to as fingerprint retention</a:t>
            </a:r>
            <a:r>
              <a:rPr lang="en-US" dirty="0" smtClean="0"/>
              <a:t>.</a:t>
            </a:r>
          </a:p>
          <a:p>
            <a:pPr marL="114300" indent="0">
              <a:buNone/>
            </a:pPr>
            <a:endParaRPr lang="en-US" sz="400" dirty="0" smtClean="0"/>
          </a:p>
          <a:p>
            <a:r>
              <a:rPr lang="en-US" dirty="0" smtClean="0"/>
              <a:t>24 agencies reported via survey:</a:t>
            </a:r>
          </a:p>
          <a:p>
            <a:pPr marL="114300" indent="0">
              <a:buNone/>
            </a:pPr>
            <a:endParaRPr lang="en-US" sz="400" dirty="0" smtClean="0"/>
          </a:p>
          <a:p>
            <a:pPr lvl="1"/>
            <a:r>
              <a:rPr lang="en-US" dirty="0" smtClean="0"/>
              <a:t>8 are required to retain (free/required for </a:t>
            </a:r>
            <a:r>
              <a:rPr lang="en-US" i="1" dirty="0" smtClean="0"/>
              <a:t>sworn criminal justice personnel</a:t>
            </a:r>
            <a:r>
              <a:rPr lang="en-US" dirty="0" smtClean="0"/>
              <a:t>)</a:t>
            </a:r>
          </a:p>
          <a:p>
            <a:pPr marL="411480" lvl="1" indent="0">
              <a:buNone/>
            </a:pPr>
            <a:endParaRPr lang="en-US" sz="400" dirty="0" smtClean="0"/>
          </a:p>
          <a:p>
            <a:pPr lvl="1"/>
            <a:r>
              <a:rPr lang="en-US" dirty="0"/>
              <a:t>1</a:t>
            </a:r>
            <a:r>
              <a:rPr lang="en-US" dirty="0" smtClean="0"/>
              <a:t> voluntarily retains (</a:t>
            </a:r>
            <a:r>
              <a:rPr lang="en-US" i="1" dirty="0" smtClean="0"/>
              <a:t>option for a fee</a:t>
            </a:r>
            <a:r>
              <a:rPr lang="en-US" dirty="0" smtClean="0"/>
              <a:t>)</a:t>
            </a:r>
          </a:p>
          <a:p>
            <a:pPr marL="411480" lvl="1" indent="0">
              <a:buNone/>
            </a:pPr>
            <a:endParaRPr lang="en-US" sz="400" dirty="0"/>
          </a:p>
          <a:p>
            <a:pPr lvl="1"/>
            <a:r>
              <a:rPr lang="en-US" dirty="0" smtClean="0"/>
              <a:t>15 do not retain</a:t>
            </a:r>
          </a:p>
          <a:p>
            <a:pPr marL="411480" lvl="1" indent="0">
              <a:buNone/>
            </a:pPr>
            <a:endParaRPr lang="en-US" sz="400" dirty="0" smtClean="0"/>
          </a:p>
          <a:p>
            <a:r>
              <a:rPr lang="en-US" dirty="0" smtClean="0"/>
              <a:t>Meanwhile, FDLE reports the following state agencies currently retain fingerprints for state employment that are not required by law and do not fall under the category of a criminal justice agency:</a:t>
            </a:r>
          </a:p>
          <a:p>
            <a:pPr lvl="1"/>
            <a:r>
              <a:rPr lang="en-US" dirty="0" smtClean="0"/>
              <a:t>Executive Office of the Governor</a:t>
            </a:r>
          </a:p>
          <a:p>
            <a:pPr marL="411480" lvl="1" indent="0">
              <a:buNone/>
            </a:pPr>
            <a:endParaRPr lang="en-US" sz="400" dirty="0" smtClean="0"/>
          </a:p>
          <a:p>
            <a:pPr lvl="1"/>
            <a:r>
              <a:rPr lang="en-US" dirty="0" smtClean="0"/>
              <a:t>Department of Elder Affairs</a:t>
            </a:r>
          </a:p>
          <a:p>
            <a:pPr marL="411480" lvl="1" indent="0">
              <a:buNone/>
            </a:pPr>
            <a:endParaRPr lang="en-US" sz="400" dirty="0" smtClean="0"/>
          </a:p>
          <a:p>
            <a:pPr lvl="1"/>
            <a:r>
              <a:rPr lang="en-US" dirty="0" smtClean="0"/>
              <a:t>Northwood Shared Resource Center</a:t>
            </a:r>
          </a:p>
          <a:p>
            <a:pPr marL="411480" lvl="1" indent="0">
              <a:buNone/>
            </a:pPr>
            <a:endParaRPr lang="en-US" sz="400" dirty="0" smtClean="0"/>
          </a:p>
          <a:p>
            <a:pPr lvl="1"/>
            <a:r>
              <a:rPr lang="en-US" dirty="0" err="1" smtClean="0"/>
              <a:t>Southwood</a:t>
            </a:r>
            <a:r>
              <a:rPr lang="en-US" dirty="0" smtClean="0"/>
              <a:t> Shared Resource Center</a:t>
            </a:r>
          </a:p>
          <a:p>
            <a:pPr marL="411480" lvl="1" indent="0">
              <a:buNone/>
            </a:pPr>
            <a:endParaRPr lang="en-US" sz="400" dirty="0" smtClean="0"/>
          </a:p>
          <a:p>
            <a:pPr marL="114300" indent="0">
              <a:buNone/>
            </a:pPr>
            <a:endParaRPr lang="en-US" dirty="0"/>
          </a:p>
        </p:txBody>
      </p:sp>
    </p:spTree>
    <p:extLst>
      <p:ext uri="{BB962C8B-B14F-4D97-AF65-F5344CB8AC3E}">
        <p14:creationId xmlns:p14="http://schemas.microsoft.com/office/powerpoint/2010/main" val="4052914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AFRNP fees</a:t>
            </a:r>
            <a:endParaRPr lang="en-US" dirty="0"/>
          </a:p>
        </p:txBody>
      </p:sp>
      <p:sp>
        <p:nvSpPr>
          <p:cNvPr id="3" name="Content Placeholder 2"/>
          <p:cNvSpPr>
            <a:spLocks noGrp="1"/>
          </p:cNvSpPr>
          <p:nvPr>
            <p:ph idx="1"/>
          </p:nvPr>
        </p:nvSpPr>
        <p:spPr>
          <a:xfrm>
            <a:off x="457200" y="1676400"/>
            <a:ext cx="8229600" cy="5105400"/>
          </a:xfrm>
        </p:spPr>
        <p:txBody>
          <a:bodyPr>
            <a:normAutofit/>
          </a:bodyPr>
          <a:lstStyle/>
          <a:p>
            <a:r>
              <a:rPr lang="en-US" sz="2600" dirty="0" smtClean="0"/>
              <a:t>State retention is currently </a:t>
            </a:r>
            <a:r>
              <a:rPr lang="en-US" sz="2600" u="sng" dirty="0" smtClean="0"/>
              <a:t>mandated for all sworn Criminal Justice personnel</a:t>
            </a:r>
            <a:r>
              <a:rPr lang="en-US" sz="2600" u="sng" dirty="0"/>
              <a:t> </a:t>
            </a:r>
            <a:r>
              <a:rPr lang="en-US" sz="2600" u="sng" dirty="0" smtClean="0"/>
              <a:t>at no cost</a:t>
            </a:r>
            <a:r>
              <a:rPr lang="en-US" sz="2600" dirty="0" smtClean="0"/>
              <a:t>.  </a:t>
            </a:r>
          </a:p>
          <a:p>
            <a:pPr marL="114300" indent="0">
              <a:buNone/>
            </a:pPr>
            <a:endParaRPr lang="en-US" sz="1200" dirty="0"/>
          </a:p>
          <a:p>
            <a:r>
              <a:rPr lang="en-US" sz="2600" dirty="0" smtClean="0"/>
              <a:t>However, agencies </a:t>
            </a:r>
            <a:r>
              <a:rPr lang="en-US" sz="2600" u="sng" dirty="0" smtClean="0"/>
              <a:t>may enroll</a:t>
            </a:r>
            <a:r>
              <a:rPr lang="en-US" sz="2600" dirty="0" smtClean="0"/>
              <a:t> other personnel:</a:t>
            </a:r>
          </a:p>
          <a:p>
            <a:pPr marL="114300" indent="0">
              <a:buNone/>
            </a:pPr>
            <a:endParaRPr lang="en-US" sz="400" dirty="0" smtClean="0"/>
          </a:p>
          <a:p>
            <a:pPr lvl="1"/>
            <a:r>
              <a:rPr lang="en-US" sz="2400" dirty="0"/>
              <a:t>T</a:t>
            </a:r>
            <a:r>
              <a:rPr lang="en-US" sz="2400" dirty="0" smtClean="0"/>
              <a:t>he State </a:t>
            </a:r>
            <a:r>
              <a:rPr lang="en-US" sz="2400" dirty="0"/>
              <a:t>retention </a:t>
            </a:r>
            <a:r>
              <a:rPr lang="en-US" sz="2400" dirty="0" smtClean="0"/>
              <a:t>program requires </a:t>
            </a:r>
            <a:r>
              <a:rPr lang="en-US" sz="2400" dirty="0"/>
              <a:t>a </a:t>
            </a:r>
            <a:r>
              <a:rPr lang="en-US" sz="2400" dirty="0" smtClean="0"/>
              <a:t>fingerprint based check </a:t>
            </a:r>
            <a:r>
              <a:rPr lang="en-US" sz="2400" dirty="0"/>
              <a:t>upon enrollment </a:t>
            </a:r>
            <a:r>
              <a:rPr lang="en-US" sz="2400" b="1" dirty="0" smtClean="0"/>
              <a:t>(criminal history fee </a:t>
            </a:r>
            <a:r>
              <a:rPr lang="en-US" sz="2400" b="1" dirty="0"/>
              <a:t>+ </a:t>
            </a:r>
            <a:r>
              <a:rPr lang="en-US" sz="2400" b="1" dirty="0" smtClean="0"/>
              <a:t>any applicable </a:t>
            </a:r>
            <a:r>
              <a:rPr lang="en-US" sz="2400" b="1" dirty="0"/>
              <a:t>service provider </a:t>
            </a:r>
            <a:r>
              <a:rPr lang="en-US" sz="2400" b="1" dirty="0" smtClean="0"/>
              <a:t>fees</a:t>
            </a:r>
            <a:r>
              <a:rPr lang="en-US" sz="2400" dirty="0" smtClean="0"/>
              <a:t>).</a:t>
            </a:r>
            <a:endParaRPr lang="en-US" sz="2400" dirty="0"/>
          </a:p>
          <a:p>
            <a:pPr marL="114300" indent="0">
              <a:buNone/>
            </a:pPr>
            <a:endParaRPr lang="en-US" sz="400" dirty="0" smtClean="0"/>
          </a:p>
          <a:p>
            <a:pPr lvl="1"/>
            <a:r>
              <a:rPr lang="en-US" sz="2400" dirty="0" smtClean="0"/>
              <a:t>Furthermore, the </a:t>
            </a:r>
            <a:r>
              <a:rPr lang="en-US" sz="2400" dirty="0"/>
              <a:t>FDLE fee to retain fingerprints is </a:t>
            </a:r>
            <a:r>
              <a:rPr lang="en-US" sz="2400" b="1" dirty="0"/>
              <a:t>$6.00 </a:t>
            </a:r>
            <a:r>
              <a:rPr lang="en-US" sz="2400" b="1" dirty="0" smtClean="0"/>
              <a:t>per transaction per year</a:t>
            </a:r>
            <a:r>
              <a:rPr lang="en-US" sz="2400" dirty="0" smtClean="0"/>
              <a:t>.</a:t>
            </a:r>
          </a:p>
          <a:p>
            <a:pPr lvl="2"/>
            <a:r>
              <a:rPr lang="en-US" sz="2200" dirty="0" smtClean="0"/>
              <a:t>However</a:t>
            </a:r>
            <a:r>
              <a:rPr lang="en-US" sz="2200" dirty="0"/>
              <a:t>, the </a:t>
            </a:r>
            <a:r>
              <a:rPr lang="en-US" sz="2200" u="sng" dirty="0"/>
              <a:t>first year of retention is </a:t>
            </a:r>
            <a:r>
              <a:rPr lang="en-US" sz="2200" u="sng" dirty="0" smtClean="0"/>
              <a:t>included in the cost</a:t>
            </a:r>
            <a:r>
              <a:rPr lang="en-US" sz="2200" dirty="0" smtClean="0"/>
              <a:t>. </a:t>
            </a:r>
          </a:p>
          <a:p>
            <a:pPr marL="114300" indent="0">
              <a:buNone/>
            </a:pPr>
            <a:endParaRPr lang="en-US" sz="300" dirty="0" smtClean="0"/>
          </a:p>
          <a:p>
            <a:endParaRPr lang="en-US" dirty="0" smtClean="0"/>
          </a:p>
          <a:p>
            <a:endParaRPr lang="en-US" dirty="0"/>
          </a:p>
        </p:txBody>
      </p:sp>
    </p:spTree>
    <p:extLst>
      <p:ext uri="{BB962C8B-B14F-4D97-AF65-F5344CB8AC3E}">
        <p14:creationId xmlns:p14="http://schemas.microsoft.com/office/powerpoint/2010/main" val="3439281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AFRNP benefits</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dirty="0"/>
              <a:t>FDLE notifies agency of new </a:t>
            </a:r>
            <a:r>
              <a:rPr lang="en-US" dirty="0" smtClean="0"/>
              <a:t>state arrests</a:t>
            </a:r>
            <a:r>
              <a:rPr lang="en-US" dirty="0"/>
              <a:t>. </a:t>
            </a:r>
          </a:p>
          <a:p>
            <a:r>
              <a:rPr lang="en-US" dirty="0" smtClean="0"/>
              <a:t>Continual </a:t>
            </a:r>
            <a:r>
              <a:rPr lang="en-US" dirty="0"/>
              <a:t>employee </a:t>
            </a:r>
            <a:r>
              <a:rPr lang="en-US" dirty="0" smtClean="0"/>
              <a:t>state arrest </a:t>
            </a:r>
            <a:r>
              <a:rPr lang="en-US" dirty="0"/>
              <a:t>search improves accountability and public safety. </a:t>
            </a:r>
          </a:p>
          <a:p>
            <a:r>
              <a:rPr lang="en-US" dirty="0"/>
              <a:t>Administrative duties will be reduced. For example there will no longer be a need to:</a:t>
            </a:r>
          </a:p>
          <a:p>
            <a:pPr lvl="1"/>
            <a:r>
              <a:rPr lang="en-US" dirty="0"/>
              <a:t>Manually track new </a:t>
            </a:r>
            <a:r>
              <a:rPr lang="en-US" dirty="0" smtClean="0"/>
              <a:t>arrests</a:t>
            </a:r>
            <a:endParaRPr lang="en-US" dirty="0"/>
          </a:p>
          <a:p>
            <a:pPr lvl="1"/>
            <a:r>
              <a:rPr lang="en-US" dirty="0"/>
              <a:t>Obtain </a:t>
            </a:r>
            <a:r>
              <a:rPr lang="en-US" dirty="0" smtClean="0"/>
              <a:t>fingerprints for periodic rescreening/renewal </a:t>
            </a:r>
          </a:p>
          <a:p>
            <a:r>
              <a:rPr lang="en-US" dirty="0" smtClean="0"/>
              <a:t>Level 2 rescreening is for a lesser fee of $16.50 and is initiated via an FDLE database solution (FALCON).</a:t>
            </a:r>
            <a:endParaRPr lang="en-US" dirty="0"/>
          </a:p>
          <a:p>
            <a:pPr marL="114300" indent="0">
              <a:buNone/>
            </a:pPr>
            <a:endParaRPr lang="en-US" dirty="0"/>
          </a:p>
        </p:txBody>
      </p:sp>
    </p:spTree>
    <p:extLst>
      <p:ext uri="{BB962C8B-B14F-4D97-AF65-F5344CB8AC3E}">
        <p14:creationId xmlns:p14="http://schemas.microsoft.com/office/powerpoint/2010/main" val="2053688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 of not participating in afrnp</a:t>
            </a:r>
            <a:endParaRPr lang="en-US" dirty="0"/>
          </a:p>
        </p:txBody>
      </p:sp>
      <p:sp>
        <p:nvSpPr>
          <p:cNvPr id="3" name="Content Placeholder 2"/>
          <p:cNvSpPr>
            <a:spLocks noGrp="1"/>
          </p:cNvSpPr>
          <p:nvPr>
            <p:ph idx="1"/>
          </p:nvPr>
        </p:nvSpPr>
        <p:spPr/>
        <p:txBody>
          <a:bodyPr>
            <a:normAutofit/>
          </a:bodyPr>
          <a:lstStyle/>
          <a:p>
            <a:r>
              <a:rPr lang="en-US" dirty="0" smtClean="0"/>
              <a:t>Crimes </a:t>
            </a:r>
            <a:r>
              <a:rPr lang="en-US" dirty="0"/>
              <a:t>committed between periodic employee background rescreening may remain undisclosed. </a:t>
            </a:r>
            <a:endParaRPr lang="en-US" dirty="0" smtClean="0"/>
          </a:p>
          <a:p>
            <a:pPr marL="114300" indent="0">
              <a:buNone/>
            </a:pPr>
            <a:endParaRPr lang="en-US" sz="400" dirty="0"/>
          </a:p>
          <a:p>
            <a:pPr marL="114300" indent="0">
              <a:buNone/>
            </a:pPr>
            <a:endParaRPr lang="en-US" sz="400" dirty="0"/>
          </a:p>
          <a:p>
            <a:r>
              <a:rPr lang="en-US" dirty="0" smtClean="0"/>
              <a:t>Dependence </a:t>
            </a:r>
            <a:r>
              <a:rPr lang="en-US" dirty="0"/>
              <a:t>on </a:t>
            </a:r>
            <a:r>
              <a:rPr lang="en-US" dirty="0" smtClean="0"/>
              <a:t>employees </a:t>
            </a:r>
            <a:r>
              <a:rPr lang="en-US" dirty="0"/>
              <a:t>to report a new </a:t>
            </a:r>
            <a:r>
              <a:rPr lang="en-US" dirty="0" smtClean="0"/>
              <a:t>arrest. </a:t>
            </a:r>
          </a:p>
          <a:p>
            <a:endParaRPr lang="en-US" sz="400" dirty="0" smtClean="0"/>
          </a:p>
          <a:p>
            <a:r>
              <a:rPr lang="en-US" dirty="0" smtClean="0"/>
              <a:t>Risk of negative affects resulting from </a:t>
            </a:r>
            <a:r>
              <a:rPr lang="en-US" dirty="0"/>
              <a:t>incidents involving employees who should have been terminated for a new arrest. </a:t>
            </a:r>
            <a:endParaRPr lang="en-US" dirty="0" smtClean="0"/>
          </a:p>
          <a:p>
            <a:pPr marL="114300" indent="0">
              <a:buNone/>
            </a:pPr>
            <a:endParaRPr lang="en-US" sz="400" dirty="0"/>
          </a:p>
          <a:p>
            <a:r>
              <a:rPr lang="en-US" dirty="0"/>
              <a:t>P</a:t>
            </a:r>
            <a:r>
              <a:rPr lang="en-US" dirty="0" smtClean="0"/>
              <a:t>ublic </a:t>
            </a:r>
            <a:r>
              <a:rPr lang="en-US" dirty="0"/>
              <a:t>scrutiny, unfavorable media attention, or law suits for continuing to employ individuals who were arrested for certain offenses</a:t>
            </a:r>
            <a:r>
              <a:rPr lang="en-US" dirty="0" smtClean="0"/>
              <a:t>.</a:t>
            </a:r>
            <a:endParaRPr lang="en-US" dirty="0"/>
          </a:p>
          <a:p>
            <a:endParaRPr lang="en-US" dirty="0"/>
          </a:p>
        </p:txBody>
      </p:sp>
    </p:spTree>
    <p:extLst>
      <p:ext uri="{BB962C8B-B14F-4D97-AF65-F5344CB8AC3E}">
        <p14:creationId xmlns:p14="http://schemas.microsoft.com/office/powerpoint/2010/main" val="4191434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Coming soon:  </a:t>
            </a:r>
            <a:r>
              <a:rPr lang="en-US" dirty="0" smtClean="0"/>
              <a:t>Federal retention</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a:t>Florida is planning to participate in the FBI’s national retention program called the Next Generation Identification </a:t>
            </a:r>
            <a:r>
              <a:rPr lang="en-US" b="1" dirty="0"/>
              <a:t>(NGI) Rap Back Program</a:t>
            </a:r>
            <a:r>
              <a:rPr lang="en-US" dirty="0"/>
              <a:t>.</a:t>
            </a:r>
          </a:p>
          <a:p>
            <a:endParaRPr lang="en-US" sz="400" dirty="0"/>
          </a:p>
          <a:p>
            <a:r>
              <a:rPr lang="en-US" dirty="0" smtClean="0"/>
              <a:t>FBI’s implementation </a:t>
            </a:r>
            <a:r>
              <a:rPr lang="en-US" dirty="0"/>
              <a:t>of the NGI Rap Back program is </a:t>
            </a:r>
            <a:r>
              <a:rPr lang="en-US" b="1" dirty="0"/>
              <a:t>slated for </a:t>
            </a:r>
            <a:r>
              <a:rPr lang="en-US" b="1" dirty="0" smtClean="0"/>
              <a:t>August 2014</a:t>
            </a:r>
            <a:r>
              <a:rPr lang="en-US" dirty="0" smtClean="0"/>
              <a:t>.  FDLE is beginning their preparations to support this program as information is released.</a:t>
            </a:r>
            <a:endParaRPr lang="en-US" dirty="0"/>
          </a:p>
          <a:p>
            <a:endParaRPr lang="en-US" sz="400" dirty="0"/>
          </a:p>
          <a:p>
            <a:r>
              <a:rPr lang="en-US" b="1" dirty="0" smtClean="0"/>
              <a:t>The </a:t>
            </a:r>
            <a:r>
              <a:rPr lang="en-US" b="1" dirty="0"/>
              <a:t>NGI Rap Back </a:t>
            </a:r>
            <a:r>
              <a:rPr lang="en-US" b="1" dirty="0" smtClean="0"/>
              <a:t>program will provide </a:t>
            </a:r>
            <a:r>
              <a:rPr lang="en-US" b="1" u="sng" dirty="0" smtClean="0"/>
              <a:t>more assurances than the AFRNP</a:t>
            </a:r>
            <a:r>
              <a:rPr lang="en-US" b="1" dirty="0" smtClean="0"/>
              <a:t> by notifying employers </a:t>
            </a:r>
            <a:r>
              <a:rPr lang="en-US" b="1" dirty="0"/>
              <a:t>of </a:t>
            </a:r>
            <a:r>
              <a:rPr lang="en-US" b="1" dirty="0" smtClean="0"/>
              <a:t>certain federal arrests, as well as, all state arrests nationwide that result in fingerprint bookings. </a:t>
            </a:r>
          </a:p>
        </p:txBody>
      </p:sp>
    </p:spTree>
    <p:extLst>
      <p:ext uri="{BB962C8B-B14F-4D97-AF65-F5344CB8AC3E}">
        <p14:creationId xmlns:p14="http://schemas.microsoft.com/office/powerpoint/2010/main" val="2780854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NGI rap back program fees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200" dirty="0"/>
              <a:t>On July 29, 2013 the FBI released the interim fee schedule:</a:t>
            </a:r>
          </a:p>
          <a:p>
            <a:pPr lvl="1"/>
            <a:r>
              <a:rPr lang="en-US" dirty="0"/>
              <a:t>Tier 1 ($2.25) requires renewal of enrollment and payment of a new fee no later than two years from the original enrollment date</a:t>
            </a:r>
            <a:r>
              <a:rPr lang="en-US" dirty="0" smtClean="0"/>
              <a:t>;</a:t>
            </a:r>
          </a:p>
          <a:p>
            <a:pPr marL="411480" lvl="1" indent="0">
              <a:buNone/>
            </a:pPr>
            <a:endParaRPr lang="en-US" sz="400" dirty="0"/>
          </a:p>
          <a:p>
            <a:pPr lvl="1"/>
            <a:r>
              <a:rPr lang="en-US" dirty="0"/>
              <a:t>Tier II ($6.00) requires renewal of the enrollment and payment of a new fee no later than five years from the original enrollment date</a:t>
            </a:r>
            <a:r>
              <a:rPr lang="en-US" dirty="0" smtClean="0"/>
              <a:t>;</a:t>
            </a:r>
          </a:p>
          <a:p>
            <a:pPr marL="411480" lvl="1" indent="0">
              <a:buNone/>
            </a:pPr>
            <a:endParaRPr lang="en-US" sz="400" dirty="0"/>
          </a:p>
          <a:p>
            <a:pPr lvl="1"/>
            <a:r>
              <a:rPr lang="en-US" dirty="0"/>
              <a:t>Tier III ($13.00) requires </a:t>
            </a:r>
            <a:r>
              <a:rPr lang="en-US" dirty="0" smtClean="0"/>
              <a:t>neither </a:t>
            </a:r>
            <a:r>
              <a:rPr lang="en-US" dirty="0"/>
              <a:t>“renewal” of enrollment nor payment of a new fee to receive service continuously.  Refers to the period during which the individual holds </a:t>
            </a:r>
            <a:r>
              <a:rPr lang="en-US" dirty="0" smtClean="0"/>
              <a:t>a </a:t>
            </a:r>
            <a:r>
              <a:rPr lang="en-US" dirty="0"/>
              <a:t>position of </a:t>
            </a:r>
            <a:r>
              <a:rPr lang="en-US" dirty="0" smtClean="0"/>
              <a:t>trust within the same state agency.</a:t>
            </a:r>
          </a:p>
          <a:p>
            <a:pPr marL="411480" lvl="1" indent="0">
              <a:buNone/>
            </a:pPr>
            <a:endParaRPr lang="en-US" sz="400" dirty="0"/>
          </a:p>
          <a:p>
            <a:pPr lvl="2"/>
            <a:r>
              <a:rPr lang="en-US" sz="1900" b="1" dirty="0"/>
              <a:t>This does not include </a:t>
            </a:r>
            <a:r>
              <a:rPr lang="en-US" sz="1900" b="1" dirty="0" smtClean="0"/>
              <a:t>the criminal history fees for </a:t>
            </a:r>
            <a:r>
              <a:rPr lang="en-US" sz="1900" b="1" dirty="0"/>
              <a:t>a </a:t>
            </a:r>
            <a:r>
              <a:rPr lang="en-US" sz="1900" b="1" dirty="0" smtClean="0"/>
              <a:t>Level </a:t>
            </a:r>
            <a:r>
              <a:rPr lang="en-US" sz="1900" b="1" dirty="0"/>
              <a:t>2 screening required upon </a:t>
            </a:r>
            <a:r>
              <a:rPr lang="en-US" sz="1900" b="1" dirty="0" smtClean="0"/>
              <a:t>enrollment</a:t>
            </a:r>
            <a:r>
              <a:rPr lang="en-US" sz="1900" b="1" dirty="0"/>
              <a:t>.</a:t>
            </a:r>
          </a:p>
          <a:p>
            <a:endParaRPr lang="en-US" dirty="0"/>
          </a:p>
        </p:txBody>
      </p:sp>
    </p:spTree>
    <p:extLst>
      <p:ext uri="{BB962C8B-B14F-4D97-AF65-F5344CB8AC3E}">
        <p14:creationId xmlns:p14="http://schemas.microsoft.com/office/powerpoint/2010/main" val="1885288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vs. federal retention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114300" indent="0">
              <a:buNone/>
            </a:pPr>
            <a:r>
              <a:rPr lang="en-US" sz="2200" dirty="0" smtClean="0"/>
              <a:t>If an agency is currently not participating in AFRNP and is considering the overall benefits  of retention… it would be prudent to begin the transition to retention once the NGI Rap Back Program is fully implemented and integrated within FDLE’s infrastructure.  </a:t>
            </a:r>
          </a:p>
          <a:p>
            <a:pPr marL="114300" indent="0">
              <a:buNone/>
            </a:pPr>
            <a:endParaRPr lang="en-US" sz="400" dirty="0" smtClean="0"/>
          </a:p>
          <a:p>
            <a:pPr marL="114300" indent="0">
              <a:buNone/>
            </a:pPr>
            <a:r>
              <a:rPr lang="en-US" sz="2200" dirty="0" smtClean="0"/>
              <a:t>This is due to the following considerations:</a:t>
            </a:r>
          </a:p>
          <a:p>
            <a:pPr marL="114300" indent="0">
              <a:buNone/>
            </a:pPr>
            <a:endParaRPr lang="en-US" sz="400" dirty="0" smtClean="0"/>
          </a:p>
          <a:p>
            <a:r>
              <a:rPr lang="en-US" sz="2200" dirty="0" smtClean="0"/>
              <a:t>Both the State and Federal retention programs require a Level 2 screening upon enrollment (criminal history fees + applicable service provider fees if applicable).</a:t>
            </a:r>
          </a:p>
          <a:p>
            <a:pPr marL="114300" indent="0">
              <a:buNone/>
            </a:pPr>
            <a:endParaRPr lang="en-US" sz="400" dirty="0" smtClean="0"/>
          </a:p>
          <a:p>
            <a:pPr lvl="1"/>
            <a:r>
              <a:rPr lang="en-US" u="sng" dirty="0" smtClean="0"/>
              <a:t>State retention still requires a Level 2 rescreening</a:t>
            </a:r>
            <a:r>
              <a:rPr lang="en-US" dirty="0" smtClean="0"/>
              <a:t> upon the frequency mandated in applicable agency internal policies.</a:t>
            </a:r>
          </a:p>
          <a:p>
            <a:pPr marL="411480" lvl="1" indent="0">
              <a:buNone/>
            </a:pPr>
            <a:endParaRPr lang="en-US" sz="400" dirty="0" smtClean="0"/>
          </a:p>
          <a:p>
            <a:pPr lvl="1"/>
            <a:r>
              <a:rPr lang="en-US" u="sng" dirty="0" smtClean="0"/>
              <a:t>Federal retention eliminates the necessity to rescreen</a:t>
            </a:r>
            <a:r>
              <a:rPr lang="en-US" dirty="0" smtClean="0"/>
              <a:t> as long as the personnel remains in a sensitive position within the same state agency.</a:t>
            </a:r>
          </a:p>
          <a:p>
            <a:pPr marL="411480" lvl="1" indent="0">
              <a:buNone/>
            </a:pPr>
            <a:endParaRPr lang="en-US" sz="400" dirty="0" smtClean="0"/>
          </a:p>
          <a:p>
            <a:pPr lvl="1"/>
            <a:r>
              <a:rPr lang="en-US" b="1" dirty="0" smtClean="0"/>
              <a:t>Overall, the NGI Rap Back Program will provide more benefit at less cost.</a:t>
            </a:r>
            <a:endParaRPr lang="en-US" b="1" dirty="0"/>
          </a:p>
        </p:txBody>
      </p:sp>
    </p:spTree>
    <p:extLst>
      <p:ext uri="{BB962C8B-B14F-4D97-AF65-F5344CB8AC3E}">
        <p14:creationId xmlns:p14="http://schemas.microsoft.com/office/powerpoint/2010/main" val="68807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lstStyle/>
          <a:p>
            <a:r>
              <a:rPr lang="en-US" dirty="0" smtClean="0"/>
              <a:t>RECOMMENDATIONS</a:t>
            </a:r>
            <a:endParaRPr lang="en-US" dirty="0"/>
          </a:p>
        </p:txBody>
      </p:sp>
    </p:spTree>
    <p:extLst>
      <p:ext uri="{BB962C8B-B14F-4D97-AF65-F5344CB8AC3E}">
        <p14:creationId xmlns:p14="http://schemas.microsoft.com/office/powerpoint/2010/main" val="336539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The project scope was limited to those background screenings where the payment of the screening is the responsibility of the State of Florida - full-time equivalent (FTE) employees, other personal services (OPS) employees, contracted employees, sub-contracted employees, interns, students and volunteers.  </a:t>
            </a:r>
            <a:endParaRPr lang="en-US" dirty="0" smtClean="0"/>
          </a:p>
          <a:p>
            <a:pPr marL="114300" indent="0">
              <a:buNone/>
            </a:pPr>
            <a:endParaRPr lang="en-US" sz="400" dirty="0" smtClean="0"/>
          </a:p>
          <a:p>
            <a:r>
              <a:rPr lang="en-US" dirty="0" smtClean="0"/>
              <a:t>The </a:t>
            </a:r>
            <a:r>
              <a:rPr lang="en-US" dirty="0"/>
              <a:t>project covered </a:t>
            </a:r>
            <a:r>
              <a:rPr lang="en-US" dirty="0" smtClean="0"/>
              <a:t>both Level </a:t>
            </a:r>
            <a:r>
              <a:rPr lang="en-US" dirty="0"/>
              <a:t>1 and Level 2 background screenings, as defined in Section 435.03(1), </a:t>
            </a:r>
            <a:r>
              <a:rPr lang="en-US" i="1" dirty="0"/>
              <a:t>Florida </a:t>
            </a:r>
            <a:r>
              <a:rPr lang="en-US" i="1" dirty="0" smtClean="0"/>
              <a:t>Statutes (F.S.)</a:t>
            </a:r>
            <a:r>
              <a:rPr lang="en-US" dirty="0" smtClean="0"/>
              <a:t>.  </a:t>
            </a:r>
          </a:p>
          <a:p>
            <a:pPr marL="114300" indent="0">
              <a:buNone/>
            </a:pPr>
            <a:endParaRPr lang="en-US" sz="400" dirty="0" smtClean="0"/>
          </a:p>
          <a:p>
            <a:r>
              <a:rPr lang="en-US" dirty="0" smtClean="0"/>
              <a:t>Initial </a:t>
            </a:r>
            <a:r>
              <a:rPr lang="en-US" dirty="0"/>
              <a:t>and renewal background screenings were </a:t>
            </a:r>
            <a:r>
              <a:rPr lang="en-US" dirty="0" smtClean="0"/>
              <a:t>examined.</a:t>
            </a:r>
            <a:endParaRPr lang="en-US" dirty="0"/>
          </a:p>
        </p:txBody>
      </p:sp>
    </p:spTree>
    <p:extLst>
      <p:ext uri="{BB962C8B-B14F-4D97-AF65-F5344CB8AC3E}">
        <p14:creationId xmlns:p14="http://schemas.microsoft.com/office/powerpoint/2010/main" val="2409621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efficiency Recommendations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114300" indent="0">
              <a:buNone/>
            </a:pPr>
            <a:r>
              <a:rPr lang="en-US" dirty="0" smtClean="0"/>
              <a:t>The State should re-evaluate current needs for background screening employees in light of the various options available.  What has taken place historically may no longer be the most feasible option.</a:t>
            </a:r>
          </a:p>
          <a:p>
            <a:pPr marL="114300" indent="0">
              <a:buNone/>
            </a:pPr>
            <a:endParaRPr lang="en-US" sz="500" dirty="0" smtClean="0"/>
          </a:p>
          <a:p>
            <a:pPr marL="114300" indent="0">
              <a:buNone/>
            </a:pPr>
            <a:r>
              <a:rPr lang="en-US" u="sng" dirty="0" smtClean="0"/>
              <a:t>Some agency factors to consider include:</a:t>
            </a:r>
          </a:p>
          <a:p>
            <a:pPr marL="114300" indent="0">
              <a:buNone/>
            </a:pPr>
            <a:endParaRPr lang="en-US" sz="500" dirty="0" smtClean="0"/>
          </a:p>
          <a:p>
            <a:pPr marL="114300" indent="0">
              <a:buNone/>
            </a:pPr>
            <a:endParaRPr lang="en-US" sz="400" dirty="0" smtClean="0"/>
          </a:p>
          <a:p>
            <a:r>
              <a:rPr lang="en-US" dirty="0" smtClean="0"/>
              <a:t>Where feasible, leverage state and non-state service providers to contain costs. </a:t>
            </a:r>
          </a:p>
          <a:p>
            <a:r>
              <a:rPr lang="en-US" dirty="0" smtClean="0"/>
              <a:t>If leveraging devices is not feasible, each agency should perform a cost benefit analysis prior to purchasing new equipment.</a:t>
            </a:r>
          </a:p>
          <a:p>
            <a:pPr marL="114300" indent="0">
              <a:buNone/>
            </a:pPr>
            <a:endParaRPr lang="en-US" sz="500" dirty="0" smtClean="0"/>
          </a:p>
          <a:p>
            <a:pPr marL="114300" indent="0">
              <a:buNone/>
            </a:pPr>
            <a:r>
              <a:rPr lang="en-US" u="sng" dirty="0" smtClean="0"/>
              <a:t>Some State considerations include:</a:t>
            </a:r>
          </a:p>
          <a:p>
            <a:pPr marL="114300" indent="0">
              <a:buNone/>
            </a:pPr>
            <a:endParaRPr lang="en-US" sz="500" dirty="0" smtClean="0"/>
          </a:p>
          <a:p>
            <a:pPr marL="114300" indent="0">
              <a:buNone/>
            </a:pPr>
            <a:endParaRPr lang="en-US" sz="400" dirty="0" smtClean="0"/>
          </a:p>
          <a:p>
            <a:r>
              <a:rPr lang="en-US" dirty="0" smtClean="0"/>
              <a:t>Determining which of the following will best help to contain costs:</a:t>
            </a:r>
          </a:p>
          <a:p>
            <a:pPr marL="114300" indent="0">
              <a:buNone/>
            </a:pPr>
            <a:endParaRPr lang="en-US" sz="400" dirty="0" smtClean="0"/>
          </a:p>
          <a:p>
            <a:pPr lvl="1"/>
            <a:r>
              <a:rPr lang="en-US" sz="2400" dirty="0" smtClean="0"/>
              <a:t>Implement a state term contract for either regional or state-wide private service providers.</a:t>
            </a:r>
          </a:p>
          <a:p>
            <a:pPr marL="411480" lvl="1" indent="0">
              <a:buNone/>
            </a:pPr>
            <a:endParaRPr lang="en-US" sz="500" dirty="0" smtClean="0"/>
          </a:p>
          <a:p>
            <a:pPr lvl="1"/>
            <a:r>
              <a:rPr lang="en-US" sz="2400" dirty="0" smtClean="0"/>
              <a:t>Utilizing more private service providers to encourage competition.</a:t>
            </a:r>
          </a:p>
        </p:txBody>
      </p:sp>
    </p:spTree>
    <p:extLst>
      <p:ext uri="{BB962C8B-B14F-4D97-AF65-F5344CB8AC3E}">
        <p14:creationId xmlns:p14="http://schemas.microsoft.com/office/powerpoint/2010/main" val="812779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Administrative Efficiency and accountability recommendations</a:t>
            </a:r>
            <a:endParaRPr lang="en-US" sz="3000" dirty="0"/>
          </a:p>
        </p:txBody>
      </p:sp>
      <p:sp>
        <p:nvSpPr>
          <p:cNvPr id="3" name="Content Placeholder 2"/>
          <p:cNvSpPr>
            <a:spLocks noGrp="1"/>
          </p:cNvSpPr>
          <p:nvPr>
            <p:ph idx="1"/>
          </p:nvPr>
        </p:nvSpPr>
        <p:spPr>
          <a:xfrm>
            <a:off x="457200" y="1752600"/>
            <a:ext cx="8229600" cy="5105400"/>
          </a:xfrm>
        </p:spPr>
        <p:txBody>
          <a:bodyPr>
            <a:normAutofit fontScale="92500"/>
          </a:bodyPr>
          <a:lstStyle/>
          <a:p>
            <a:r>
              <a:rPr lang="en-US" dirty="0" smtClean="0"/>
              <a:t>Agencies should consider their current expenditures for background screening in conjunction with the fees and additional benefits provided by the FBI’s NGI Rap Back Program and determine if the value justifies the cost.</a:t>
            </a:r>
          </a:p>
          <a:p>
            <a:pPr marL="114300" indent="0">
              <a:buNone/>
            </a:pPr>
            <a:endParaRPr lang="en-US" sz="400" dirty="0" smtClean="0"/>
          </a:p>
          <a:p>
            <a:r>
              <a:rPr lang="en-US" dirty="0" smtClean="0"/>
              <a:t>Considerations include:</a:t>
            </a:r>
          </a:p>
          <a:p>
            <a:pPr lvl="1"/>
            <a:r>
              <a:rPr lang="en-US" dirty="0" smtClean="0"/>
              <a:t>The </a:t>
            </a:r>
            <a:r>
              <a:rPr lang="en-US" dirty="0"/>
              <a:t>risks of not retaining can leave the employer vulnerable and unaware of new employee arrests. </a:t>
            </a:r>
          </a:p>
          <a:p>
            <a:pPr marL="114300" indent="0">
              <a:buNone/>
            </a:pPr>
            <a:endParaRPr lang="en-US" sz="400" dirty="0"/>
          </a:p>
          <a:p>
            <a:pPr lvl="1"/>
            <a:r>
              <a:rPr lang="en-US" dirty="0"/>
              <a:t>Whereas, the benefits protects the employer, vulnerable populations , property, and the public</a:t>
            </a:r>
            <a:r>
              <a:rPr lang="en-US" dirty="0" smtClean="0"/>
              <a:t>.</a:t>
            </a:r>
          </a:p>
          <a:p>
            <a:pPr marL="411480" lvl="1" indent="0">
              <a:buNone/>
            </a:pPr>
            <a:endParaRPr lang="en-US" sz="400" dirty="0" smtClean="0"/>
          </a:p>
          <a:p>
            <a:pPr lvl="1"/>
            <a:r>
              <a:rPr lang="en-US" dirty="0" smtClean="0"/>
              <a:t>Benefits are especially applicable in agencies where Level 2 rescreening is desired, but not fiscally practical.</a:t>
            </a:r>
          </a:p>
          <a:p>
            <a:pPr marL="411480" lvl="1" indent="0">
              <a:buNone/>
            </a:pPr>
            <a:endParaRPr lang="en-US" sz="500" dirty="0" smtClean="0"/>
          </a:p>
          <a:p>
            <a:pPr lvl="1"/>
            <a:r>
              <a:rPr lang="en-US" dirty="0" smtClean="0"/>
              <a:t>Multi-state criminal history reports will be available once the FBI NGI Rap Back Program is fully integrated within FDLE’s infrastructure in the near future.</a:t>
            </a:r>
            <a:endParaRPr lang="en-US" dirty="0"/>
          </a:p>
        </p:txBody>
      </p:sp>
    </p:spTree>
    <p:extLst>
      <p:ext uri="{BB962C8B-B14F-4D97-AF65-F5344CB8AC3E}">
        <p14:creationId xmlns:p14="http://schemas.microsoft.com/office/powerpoint/2010/main" val="445446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a:t>
            </a:r>
            <a:endParaRPr lang="en-US" dirty="0"/>
          </a:p>
        </p:txBody>
      </p:sp>
      <p:sp>
        <p:nvSpPr>
          <p:cNvPr id="3" name="Content Placeholder 2"/>
          <p:cNvSpPr>
            <a:spLocks noGrp="1"/>
          </p:cNvSpPr>
          <p:nvPr>
            <p:ph idx="1"/>
          </p:nvPr>
        </p:nvSpPr>
        <p:spPr>
          <a:xfrm>
            <a:off x="304800" y="1752600"/>
            <a:ext cx="9601200" cy="4373563"/>
          </a:xfrm>
        </p:spPr>
        <p:txBody>
          <a:bodyPr numCol="2">
            <a:normAutofit/>
          </a:bodyPr>
          <a:lstStyle/>
          <a:p>
            <a:r>
              <a:rPr lang="en-US" sz="2200" b="1" dirty="0" smtClean="0"/>
              <a:t>Michael J. Bennett (DOH)</a:t>
            </a:r>
          </a:p>
          <a:p>
            <a:r>
              <a:rPr lang="en-US" sz="2200" b="1" dirty="0" smtClean="0"/>
              <a:t>Michelle L. Weaver (DOH)</a:t>
            </a:r>
          </a:p>
          <a:p>
            <a:r>
              <a:rPr lang="en-US" sz="2200" b="1" dirty="0" smtClean="0"/>
              <a:t>Kim Rolfe (DOH)</a:t>
            </a:r>
          </a:p>
          <a:p>
            <a:r>
              <a:rPr lang="en-US" sz="2200" b="1" dirty="0" smtClean="0"/>
              <a:t>Lourdes Howell-Thomas (FDLE)</a:t>
            </a:r>
          </a:p>
          <a:p>
            <a:r>
              <a:rPr lang="en-US" sz="2200" b="1" dirty="0" smtClean="0"/>
              <a:t>Helene </a:t>
            </a:r>
            <a:r>
              <a:rPr lang="en-US" sz="2200" b="1" dirty="0" err="1" smtClean="0"/>
              <a:t>Muth</a:t>
            </a:r>
            <a:r>
              <a:rPr lang="en-US" sz="2200" b="1" dirty="0" smtClean="0"/>
              <a:t> (DJJ)</a:t>
            </a:r>
          </a:p>
          <a:p>
            <a:r>
              <a:rPr lang="en-US" sz="2200" b="1" dirty="0" smtClean="0"/>
              <a:t>Myra Burks (DJJ)</a:t>
            </a:r>
          </a:p>
          <a:p>
            <a:r>
              <a:rPr lang="en-US" sz="2200" b="1" dirty="0" smtClean="0"/>
              <a:t>David </a:t>
            </a:r>
            <a:r>
              <a:rPr lang="en-US" sz="2200" b="1" dirty="0" err="1" smtClean="0"/>
              <a:t>Ulewicz</a:t>
            </a:r>
            <a:r>
              <a:rPr lang="en-US" sz="2200" b="1" dirty="0" smtClean="0"/>
              <a:t> (DHSMV)</a:t>
            </a:r>
          </a:p>
          <a:p>
            <a:r>
              <a:rPr lang="en-US" sz="2200" b="1" dirty="0" smtClean="0"/>
              <a:t>Megan </a:t>
            </a:r>
            <a:r>
              <a:rPr lang="en-US" sz="2200" b="1" dirty="0" err="1" smtClean="0"/>
              <a:t>Frink</a:t>
            </a:r>
            <a:r>
              <a:rPr lang="en-US" sz="2200" b="1" dirty="0" smtClean="0"/>
              <a:t> (DHSMV)</a:t>
            </a:r>
          </a:p>
          <a:p>
            <a:r>
              <a:rPr lang="en-US" sz="2200" b="1" dirty="0" smtClean="0"/>
              <a:t>Sally Moniz (DOC)</a:t>
            </a:r>
          </a:p>
          <a:p>
            <a:r>
              <a:rPr lang="en-US" sz="2200" b="1" dirty="0" smtClean="0"/>
              <a:t>Vanessa Williams (DOC)</a:t>
            </a:r>
          </a:p>
          <a:p>
            <a:r>
              <a:rPr lang="en-US" sz="2200" b="1" dirty="0" smtClean="0"/>
              <a:t>Tabitha McNulty (DOEA)</a:t>
            </a:r>
          </a:p>
          <a:p>
            <a:r>
              <a:rPr lang="en-US" sz="2200" b="1" dirty="0" smtClean="0"/>
              <a:t>Sarah Beth Hall (DOL</a:t>
            </a:r>
            <a:r>
              <a:rPr lang="en-US" b="1" dirty="0" smtClean="0"/>
              <a:t>)</a:t>
            </a:r>
          </a:p>
          <a:p>
            <a:r>
              <a:rPr lang="en-US" sz="2200" b="1" dirty="0" smtClean="0"/>
              <a:t>Kathy Sullivan (DMS)</a:t>
            </a:r>
          </a:p>
          <a:p>
            <a:pPr marL="114300" indent="0">
              <a:buNone/>
            </a:pPr>
            <a:endParaRPr lang="en-US" dirty="0" smtClean="0"/>
          </a:p>
          <a:p>
            <a:pPr marL="114300" indent="0">
              <a:buNone/>
            </a:pPr>
            <a:r>
              <a:rPr lang="en-US" i="1" u="sng" dirty="0" smtClean="0"/>
              <a:t>Special thanks to:</a:t>
            </a:r>
          </a:p>
          <a:p>
            <a:pPr lvl="1"/>
            <a:r>
              <a:rPr lang="en-US" i="1" dirty="0" smtClean="0"/>
              <a:t>Donna Uzzell (FDLE)</a:t>
            </a:r>
          </a:p>
          <a:p>
            <a:pPr lvl="1"/>
            <a:r>
              <a:rPr lang="en-US" i="1" dirty="0" smtClean="0"/>
              <a:t>Timothy </a:t>
            </a:r>
            <a:r>
              <a:rPr lang="en-US" i="1" dirty="0" err="1" smtClean="0"/>
              <a:t>Giesecke</a:t>
            </a:r>
            <a:r>
              <a:rPr lang="en-US" i="1" dirty="0" smtClean="0"/>
              <a:t> (FDLE)</a:t>
            </a:r>
          </a:p>
          <a:p>
            <a:pPr lvl="1"/>
            <a:r>
              <a:rPr lang="en-US" i="1" dirty="0"/>
              <a:t>Chris Johnson (FDLE)</a:t>
            </a:r>
          </a:p>
          <a:p>
            <a:pPr lvl="1"/>
            <a:r>
              <a:rPr lang="en-US" i="1" dirty="0" smtClean="0"/>
              <a:t>Martha Wright (FDLE)</a:t>
            </a:r>
          </a:p>
          <a:p>
            <a:pPr lvl="1"/>
            <a:endParaRPr lang="en-US" dirty="0" smtClean="0"/>
          </a:p>
          <a:p>
            <a:pPr lvl="1"/>
            <a:endParaRPr lang="en-US" dirty="0"/>
          </a:p>
        </p:txBody>
      </p:sp>
    </p:spTree>
    <p:extLst>
      <p:ext uri="{BB962C8B-B14F-4D97-AF65-F5344CB8AC3E}">
        <p14:creationId xmlns:p14="http://schemas.microsoft.com/office/powerpoint/2010/main" val="2194025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52400"/>
            <a:ext cx="5791200" cy="6477000"/>
          </a:xfrm>
        </p:spPr>
        <p:txBody>
          <a:bodyPr>
            <a:normAutofit lnSpcReduction="10000"/>
          </a:bodyPr>
          <a:lstStyle/>
          <a:p>
            <a:pPr marL="114300" indent="0">
              <a:buNone/>
            </a:pPr>
            <a:endParaRPr lang="en-US" sz="1400" dirty="0" smtClean="0"/>
          </a:p>
          <a:p>
            <a:r>
              <a:rPr lang="en-US" sz="1500" dirty="0"/>
              <a:t>Business and Professional Regulation </a:t>
            </a:r>
          </a:p>
          <a:p>
            <a:r>
              <a:rPr lang="en-US" sz="1500" dirty="0"/>
              <a:t>Children and Families </a:t>
            </a:r>
          </a:p>
          <a:p>
            <a:r>
              <a:rPr lang="en-US" sz="1500" dirty="0"/>
              <a:t>Corrections </a:t>
            </a:r>
          </a:p>
          <a:p>
            <a:r>
              <a:rPr lang="en-US" sz="1500" dirty="0"/>
              <a:t>Early Learning  </a:t>
            </a:r>
          </a:p>
          <a:p>
            <a:r>
              <a:rPr lang="en-US" sz="1500" dirty="0"/>
              <a:t>Economic Opportunity </a:t>
            </a:r>
          </a:p>
          <a:p>
            <a:r>
              <a:rPr lang="en-US" sz="1500" dirty="0"/>
              <a:t>Education </a:t>
            </a:r>
          </a:p>
          <a:p>
            <a:r>
              <a:rPr lang="en-US" sz="1500" dirty="0"/>
              <a:t>Elder Affairs </a:t>
            </a:r>
          </a:p>
          <a:p>
            <a:r>
              <a:rPr lang="en-US" sz="1500" dirty="0"/>
              <a:t>Emergency Management </a:t>
            </a:r>
          </a:p>
          <a:p>
            <a:r>
              <a:rPr lang="en-US" sz="1500" dirty="0"/>
              <a:t>Environmental Protection </a:t>
            </a:r>
          </a:p>
          <a:p>
            <a:r>
              <a:rPr lang="en-US" sz="1500" dirty="0"/>
              <a:t>Executive Office of the Governor </a:t>
            </a:r>
          </a:p>
          <a:p>
            <a:r>
              <a:rPr lang="en-US" sz="1500" dirty="0"/>
              <a:t>Fish &amp; Wildlife Conservation Commission </a:t>
            </a:r>
          </a:p>
          <a:p>
            <a:r>
              <a:rPr lang="en-US" sz="1500" dirty="0"/>
              <a:t>Florida Lottery </a:t>
            </a:r>
          </a:p>
          <a:p>
            <a:r>
              <a:rPr lang="en-US" sz="1500" dirty="0"/>
              <a:t>Health </a:t>
            </a:r>
          </a:p>
          <a:p>
            <a:r>
              <a:rPr lang="en-US" sz="1500" dirty="0"/>
              <a:t>Health Care Administration</a:t>
            </a:r>
          </a:p>
          <a:p>
            <a:r>
              <a:rPr lang="en-US" sz="1500" dirty="0"/>
              <a:t>Highway Safety and Motor Vehicles</a:t>
            </a:r>
          </a:p>
          <a:p>
            <a:r>
              <a:rPr lang="en-US" sz="1500" dirty="0"/>
              <a:t>Juvenile Justice </a:t>
            </a:r>
          </a:p>
          <a:p>
            <a:r>
              <a:rPr lang="en-US" sz="1500" dirty="0"/>
              <a:t>Law Enforcement </a:t>
            </a:r>
          </a:p>
          <a:p>
            <a:r>
              <a:rPr lang="en-US" sz="1500" dirty="0"/>
              <a:t>Management Services </a:t>
            </a:r>
          </a:p>
          <a:p>
            <a:r>
              <a:rPr lang="en-US" sz="1500" dirty="0"/>
              <a:t>Military Affairs </a:t>
            </a:r>
          </a:p>
          <a:p>
            <a:r>
              <a:rPr lang="en-US" sz="1500" dirty="0"/>
              <a:t>Persons with Disabilities </a:t>
            </a:r>
          </a:p>
          <a:p>
            <a:r>
              <a:rPr lang="en-US" sz="1500" dirty="0"/>
              <a:t>Revenue </a:t>
            </a:r>
          </a:p>
          <a:p>
            <a:r>
              <a:rPr lang="en-US" sz="1500" dirty="0"/>
              <a:t>State </a:t>
            </a:r>
          </a:p>
          <a:p>
            <a:r>
              <a:rPr lang="en-US" sz="1500" dirty="0"/>
              <a:t>Transportation </a:t>
            </a:r>
          </a:p>
          <a:p>
            <a:r>
              <a:rPr lang="en-US" sz="1500" dirty="0"/>
              <a:t>Veterans' Affairs </a:t>
            </a:r>
          </a:p>
        </p:txBody>
      </p:sp>
      <p:sp>
        <p:nvSpPr>
          <p:cNvPr id="5" name="Text Placeholder 4"/>
          <p:cNvSpPr>
            <a:spLocks noGrp="1"/>
          </p:cNvSpPr>
          <p:nvPr>
            <p:ph type="body" sz="half" idx="2"/>
          </p:nvPr>
        </p:nvSpPr>
        <p:spPr/>
        <p:txBody>
          <a:bodyPr/>
          <a:lstStyle/>
          <a:p>
            <a:r>
              <a:rPr lang="en-US" dirty="0"/>
              <a:t>Thank you to the following agencies for participating in the project survey:</a:t>
            </a:r>
          </a:p>
          <a:p>
            <a:endParaRPr lang="en-US" dirty="0"/>
          </a:p>
        </p:txBody>
      </p:sp>
      <p:sp>
        <p:nvSpPr>
          <p:cNvPr id="2" name="Title 1"/>
          <p:cNvSpPr>
            <a:spLocks noGrp="1"/>
          </p:cNvSpPr>
          <p:nvPr>
            <p:ph type="title"/>
          </p:nvPr>
        </p:nvSpPr>
        <p:spPr/>
        <p:txBody>
          <a:bodyPr>
            <a:normAutofit/>
          </a:bodyPr>
          <a:lstStyle/>
          <a:p>
            <a:r>
              <a:rPr lang="en-US" dirty="0" smtClean="0"/>
              <a:t>Project survey Participants</a:t>
            </a:r>
            <a:endParaRPr lang="en-US" dirty="0"/>
          </a:p>
        </p:txBody>
      </p:sp>
    </p:spTree>
    <p:extLst>
      <p:ext uri="{BB962C8B-B14F-4D97-AF65-F5344CB8AC3E}">
        <p14:creationId xmlns:p14="http://schemas.microsoft.com/office/powerpoint/2010/main" val="1884058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Forward</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114300" indent="0">
              <a:buNone/>
            </a:pPr>
            <a:r>
              <a:rPr lang="en-US" dirty="0" smtClean="0"/>
              <a:t>This presentation along with the attachments will be distributed to all Inspectors General and Directors of Auditing.</a:t>
            </a:r>
          </a:p>
          <a:p>
            <a:pPr marL="114300" indent="0">
              <a:buNone/>
            </a:pPr>
            <a:endParaRPr lang="en-US" sz="400" dirty="0" smtClean="0"/>
          </a:p>
          <a:p>
            <a:r>
              <a:rPr lang="en-US" dirty="0" smtClean="0"/>
              <a:t>Please share the information with the appropriate entity/entities within your Agency who are responsible for background screening.</a:t>
            </a:r>
          </a:p>
          <a:p>
            <a:pPr marL="114300" indent="0">
              <a:buNone/>
            </a:pPr>
            <a:endParaRPr lang="en-US" sz="400" dirty="0" smtClean="0"/>
          </a:p>
          <a:p>
            <a:r>
              <a:rPr lang="en-US" dirty="0" smtClean="0"/>
              <a:t>At a minimum we encourage Offices of Inspectors General to meet with their agency head and key individuals to review these results and discuss methods for re-evaluating their current processes in light of the information provided.</a:t>
            </a:r>
          </a:p>
          <a:p>
            <a:pPr marL="114300" indent="0">
              <a:buNone/>
            </a:pPr>
            <a:endParaRPr lang="en-US" sz="400" dirty="0" smtClean="0"/>
          </a:p>
          <a:p>
            <a:pPr lvl="1"/>
            <a:r>
              <a:rPr lang="en-US" dirty="0" smtClean="0"/>
              <a:t>If you would like to request a copy of your agency’s individual survey responses, please contact the team lead or assistant team lead.</a:t>
            </a:r>
          </a:p>
          <a:p>
            <a:endParaRPr lang="en-US" sz="2400" dirty="0" smtClean="0"/>
          </a:p>
        </p:txBody>
      </p:sp>
    </p:spTree>
    <p:extLst>
      <p:ext uri="{BB962C8B-B14F-4D97-AF65-F5344CB8AC3E}">
        <p14:creationId xmlns:p14="http://schemas.microsoft.com/office/powerpoint/2010/main" val="210751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methodology</a:t>
            </a:r>
            <a:endParaRPr lang="en-US" dirty="0"/>
          </a:p>
        </p:txBody>
      </p:sp>
      <p:sp>
        <p:nvSpPr>
          <p:cNvPr id="3" name="Content Placeholder 2"/>
          <p:cNvSpPr>
            <a:spLocks noGrp="1"/>
          </p:cNvSpPr>
          <p:nvPr>
            <p:ph idx="1"/>
          </p:nvPr>
        </p:nvSpPr>
        <p:spPr>
          <a:xfrm>
            <a:off x="457200" y="1676400"/>
            <a:ext cx="8229600" cy="5029200"/>
          </a:xfrm>
        </p:spPr>
        <p:txBody>
          <a:bodyPr>
            <a:noAutofit/>
          </a:bodyPr>
          <a:lstStyle/>
          <a:p>
            <a:r>
              <a:rPr lang="en-US" dirty="0"/>
              <a:t>C</a:t>
            </a:r>
            <a:r>
              <a:rPr lang="en-US" dirty="0" smtClean="0"/>
              <a:t>omprehensive </a:t>
            </a:r>
            <a:r>
              <a:rPr lang="en-US" dirty="0"/>
              <a:t>online </a:t>
            </a:r>
            <a:r>
              <a:rPr lang="en-US" dirty="0" smtClean="0"/>
              <a:t>survey (24 Participants) </a:t>
            </a:r>
          </a:p>
          <a:p>
            <a:pPr marL="114300" indent="0">
              <a:buNone/>
            </a:pPr>
            <a:endParaRPr lang="en-US" sz="400" dirty="0" smtClean="0"/>
          </a:p>
          <a:p>
            <a:r>
              <a:rPr lang="en-US" dirty="0" smtClean="0"/>
              <a:t>Quantity of devices </a:t>
            </a:r>
            <a:r>
              <a:rPr lang="en-US" dirty="0"/>
              <a:t>owned by </a:t>
            </a:r>
            <a:r>
              <a:rPr lang="en-US" dirty="0" smtClean="0"/>
              <a:t>the State of Florida</a:t>
            </a:r>
          </a:p>
          <a:p>
            <a:pPr marL="114300" indent="0">
              <a:buNone/>
            </a:pPr>
            <a:endParaRPr lang="en-US" sz="400" dirty="0" smtClean="0"/>
          </a:p>
          <a:p>
            <a:r>
              <a:rPr lang="en-US" dirty="0" smtClean="0"/>
              <a:t>Leveraging devices among </a:t>
            </a:r>
            <a:r>
              <a:rPr lang="en-US" dirty="0"/>
              <a:t>city, county and state government </a:t>
            </a:r>
            <a:r>
              <a:rPr lang="en-US" dirty="0" smtClean="0"/>
              <a:t>entities</a:t>
            </a:r>
          </a:p>
          <a:p>
            <a:pPr marL="114300" indent="0">
              <a:buNone/>
            </a:pPr>
            <a:endParaRPr lang="en-US" sz="400" dirty="0" smtClean="0"/>
          </a:p>
          <a:p>
            <a:r>
              <a:rPr lang="en-US" dirty="0" smtClean="0"/>
              <a:t>Memorandums of Understanding/Agreement</a:t>
            </a:r>
          </a:p>
          <a:p>
            <a:pPr marL="114300" indent="0">
              <a:buNone/>
            </a:pPr>
            <a:endParaRPr lang="en-US" sz="400" dirty="0" smtClean="0"/>
          </a:p>
          <a:p>
            <a:r>
              <a:rPr lang="en-US" dirty="0"/>
              <a:t>A</a:t>
            </a:r>
            <a:r>
              <a:rPr lang="en-US" dirty="0" smtClean="0"/>
              <a:t>verage </a:t>
            </a:r>
            <a:r>
              <a:rPr lang="en-US" dirty="0"/>
              <a:t>cost t</a:t>
            </a:r>
            <a:r>
              <a:rPr lang="en-US" dirty="0" smtClean="0"/>
              <a:t>o </a:t>
            </a:r>
            <a:r>
              <a:rPr lang="en-US" dirty="0"/>
              <a:t>purchase, setup, </a:t>
            </a:r>
            <a:r>
              <a:rPr lang="en-US" dirty="0" smtClean="0"/>
              <a:t>and maintain </a:t>
            </a:r>
            <a:r>
              <a:rPr lang="en-US" dirty="0"/>
              <a:t>a </a:t>
            </a:r>
            <a:r>
              <a:rPr lang="en-US" dirty="0" err="1" smtClean="0"/>
              <a:t>Livescan</a:t>
            </a:r>
            <a:r>
              <a:rPr lang="en-US" dirty="0" smtClean="0"/>
              <a:t> device</a:t>
            </a:r>
          </a:p>
          <a:p>
            <a:pPr marL="114300" indent="0">
              <a:buNone/>
            </a:pPr>
            <a:endParaRPr lang="en-US" sz="400" dirty="0" smtClean="0"/>
          </a:p>
          <a:p>
            <a:r>
              <a:rPr lang="en-US" dirty="0"/>
              <a:t>C</a:t>
            </a:r>
            <a:r>
              <a:rPr lang="en-US" dirty="0" smtClean="0"/>
              <a:t>ost </a:t>
            </a:r>
            <a:r>
              <a:rPr lang="en-US" dirty="0"/>
              <a:t>variances </a:t>
            </a:r>
            <a:r>
              <a:rPr lang="en-US" dirty="0" smtClean="0"/>
              <a:t>among </a:t>
            </a:r>
            <a:r>
              <a:rPr lang="en-US" dirty="0"/>
              <a:t>private service </a:t>
            </a:r>
            <a:r>
              <a:rPr lang="en-US" dirty="0" smtClean="0"/>
              <a:t>providers</a:t>
            </a:r>
          </a:p>
          <a:p>
            <a:pPr marL="114300" indent="0">
              <a:buNone/>
            </a:pPr>
            <a:endParaRPr lang="en-US" sz="400" dirty="0"/>
          </a:p>
          <a:p>
            <a:r>
              <a:rPr lang="en-US" dirty="0" smtClean="0"/>
              <a:t>Owning </a:t>
            </a:r>
            <a:r>
              <a:rPr lang="en-US" dirty="0"/>
              <a:t>a </a:t>
            </a:r>
            <a:r>
              <a:rPr lang="en-US" dirty="0" smtClean="0"/>
              <a:t>device </a:t>
            </a:r>
            <a:r>
              <a:rPr lang="en-US" dirty="0"/>
              <a:t>vs. utilizing a service </a:t>
            </a:r>
            <a:r>
              <a:rPr lang="en-US" dirty="0" smtClean="0"/>
              <a:t>provider</a:t>
            </a:r>
          </a:p>
          <a:p>
            <a:pPr marL="114300" indent="0">
              <a:buNone/>
            </a:pPr>
            <a:endParaRPr lang="en-US" sz="400" dirty="0" smtClean="0"/>
          </a:p>
          <a:p>
            <a:r>
              <a:rPr lang="en-US" dirty="0" smtClean="0"/>
              <a:t>Cost </a:t>
            </a:r>
            <a:r>
              <a:rPr lang="en-US" dirty="0"/>
              <a:t>and benefits of retaining </a:t>
            </a:r>
            <a:r>
              <a:rPr lang="en-US" dirty="0" smtClean="0"/>
              <a:t>fingerprints</a:t>
            </a:r>
          </a:p>
        </p:txBody>
      </p:sp>
    </p:spTree>
    <p:extLst>
      <p:ext uri="{BB962C8B-B14F-4D97-AF65-F5344CB8AC3E}">
        <p14:creationId xmlns:p14="http://schemas.microsoft.com/office/powerpoint/2010/main" val="24784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325" y="2909094"/>
            <a:ext cx="8261350" cy="1039813"/>
          </a:xfrm>
        </p:spPr>
        <p:txBody>
          <a:bodyPr anchor="t" anchorCtr="0"/>
          <a:lstStyle/>
          <a:p>
            <a:r>
              <a:rPr lang="en-US" dirty="0" smtClean="0"/>
              <a:t>BACKGROUND</a:t>
            </a:r>
            <a:endParaRPr lang="en-US" dirty="0"/>
          </a:p>
        </p:txBody>
      </p:sp>
    </p:spTree>
    <p:extLst>
      <p:ext uri="{BB962C8B-B14F-4D97-AF65-F5344CB8AC3E}">
        <p14:creationId xmlns:p14="http://schemas.microsoft.com/office/powerpoint/2010/main" val="1953924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references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Section 110.1127, </a:t>
            </a:r>
            <a:r>
              <a:rPr lang="en-US" i="1" dirty="0" smtClean="0"/>
              <a:t>F.S.</a:t>
            </a:r>
            <a:r>
              <a:rPr lang="en-US" dirty="0" smtClean="0"/>
              <a:t>, </a:t>
            </a:r>
            <a:r>
              <a:rPr lang="en-US" dirty="0"/>
              <a:t>establishes the criteria for conducting background screening as a condition for employment and continued employment.  </a:t>
            </a:r>
            <a:endParaRPr lang="en-US" dirty="0" smtClean="0"/>
          </a:p>
          <a:p>
            <a:pPr marL="114300" indent="0">
              <a:buNone/>
            </a:pPr>
            <a:endParaRPr lang="en-US" sz="400" dirty="0" smtClean="0"/>
          </a:p>
          <a:p>
            <a:pPr lvl="1"/>
            <a:r>
              <a:rPr lang="en-US" dirty="0" smtClean="0"/>
              <a:t>A Level 1 screening generally refers to a state only name based check and an employment history check.</a:t>
            </a:r>
          </a:p>
          <a:p>
            <a:pPr marL="114300" indent="0">
              <a:buNone/>
            </a:pPr>
            <a:endParaRPr lang="en-US" sz="400" dirty="0" smtClean="0"/>
          </a:p>
          <a:p>
            <a:r>
              <a:rPr lang="en-US" dirty="0" smtClean="0"/>
              <a:t>All </a:t>
            </a:r>
            <a:r>
              <a:rPr lang="en-US" dirty="0"/>
              <a:t>persons and employees in </a:t>
            </a:r>
            <a:r>
              <a:rPr lang="en-US" dirty="0" smtClean="0"/>
              <a:t>positions designated as special trust or responsibility </a:t>
            </a:r>
            <a:r>
              <a:rPr lang="en-US" dirty="0"/>
              <a:t>must undergo employment screening </a:t>
            </a:r>
            <a:r>
              <a:rPr lang="en-US" dirty="0" smtClean="0"/>
              <a:t>using </a:t>
            </a:r>
            <a:r>
              <a:rPr lang="en-US" dirty="0"/>
              <a:t>L</a:t>
            </a:r>
            <a:r>
              <a:rPr lang="en-US" dirty="0" smtClean="0"/>
              <a:t>evel </a:t>
            </a:r>
            <a:r>
              <a:rPr lang="en-US" dirty="0"/>
              <a:t>2 screening </a:t>
            </a:r>
            <a:r>
              <a:rPr lang="en-US" dirty="0" smtClean="0"/>
              <a:t>standards.</a:t>
            </a:r>
          </a:p>
          <a:p>
            <a:pPr marL="114300" indent="0">
              <a:buNone/>
            </a:pPr>
            <a:endParaRPr lang="en-US" sz="400" dirty="0" smtClean="0"/>
          </a:p>
          <a:p>
            <a:pPr lvl="1"/>
            <a:r>
              <a:rPr lang="en-US" dirty="0" smtClean="0"/>
              <a:t>A Level 2 screening refers to a state and national fingerprint based check and consideration of disqualifying offenses.</a:t>
            </a:r>
            <a:endParaRPr lang="en-US" dirty="0"/>
          </a:p>
        </p:txBody>
      </p:sp>
    </p:spTree>
    <p:extLst>
      <p:ext uri="{BB962C8B-B14F-4D97-AF65-F5344CB8AC3E}">
        <p14:creationId xmlns:p14="http://schemas.microsoft.com/office/powerpoint/2010/main" val="334581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Livescan devices</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err="1"/>
              <a:t>Livescan</a:t>
            </a:r>
            <a:r>
              <a:rPr lang="en-US" dirty="0"/>
              <a:t> devices (</a:t>
            </a:r>
            <a:r>
              <a:rPr lang="en-US" b="1" dirty="0"/>
              <a:t>hereby referred to as devices</a:t>
            </a:r>
            <a:r>
              <a:rPr lang="en-US" dirty="0"/>
              <a:t>)are a type of equipment (</a:t>
            </a:r>
            <a:r>
              <a:rPr lang="en-US" b="1" dirty="0"/>
              <a:t>not a brand</a:t>
            </a:r>
            <a:r>
              <a:rPr lang="en-US" dirty="0"/>
              <a:t>) utilized to electronically capture and transmit fingerprints. </a:t>
            </a:r>
            <a:endParaRPr lang="en-US" dirty="0" smtClean="0"/>
          </a:p>
          <a:p>
            <a:pPr marL="114300" indent="0">
              <a:buNone/>
            </a:pPr>
            <a:endParaRPr lang="en-US" sz="400" dirty="0"/>
          </a:p>
          <a:p>
            <a:r>
              <a:rPr lang="en-US" dirty="0" err="1"/>
              <a:t>Livescan</a:t>
            </a:r>
            <a:r>
              <a:rPr lang="en-US" dirty="0"/>
              <a:t> devices are used to roll and transmit fingerprints. </a:t>
            </a:r>
            <a:endParaRPr lang="en-US" dirty="0" smtClean="0"/>
          </a:p>
          <a:p>
            <a:pPr marL="114300" indent="0">
              <a:buNone/>
            </a:pPr>
            <a:endParaRPr lang="en-US" sz="400" dirty="0"/>
          </a:p>
          <a:p>
            <a:r>
              <a:rPr lang="en-US" dirty="0"/>
              <a:t>Agencies may operate their own devices, utilize service providers or any combination thereof</a:t>
            </a:r>
            <a:r>
              <a:rPr lang="en-US" dirty="0" smtClean="0"/>
              <a:t>.</a:t>
            </a:r>
          </a:p>
          <a:p>
            <a:pPr marL="114300" indent="0">
              <a:buNone/>
            </a:pPr>
            <a:endParaRPr lang="en-US" sz="400" dirty="0" smtClean="0"/>
          </a:p>
          <a:p>
            <a:r>
              <a:rPr lang="en-US" dirty="0" smtClean="0"/>
              <a:t>Based </a:t>
            </a:r>
            <a:r>
              <a:rPr lang="en-US" dirty="0"/>
              <a:t>upon changes made by the Federal Bureau of </a:t>
            </a:r>
            <a:r>
              <a:rPr lang="en-US" dirty="0" smtClean="0"/>
              <a:t>Investigation (</a:t>
            </a:r>
            <a:r>
              <a:rPr lang="en-US" dirty="0"/>
              <a:t>FBI), </a:t>
            </a:r>
            <a:r>
              <a:rPr lang="en-US" dirty="0" smtClean="0"/>
              <a:t>the Florida Department of Law Enforcement (FDLE) now requires </a:t>
            </a:r>
            <a:r>
              <a:rPr lang="en-US" dirty="0"/>
              <a:t>all fingerprints to be submitted electronically. </a:t>
            </a:r>
            <a:r>
              <a:rPr lang="en-US" dirty="0" smtClean="0"/>
              <a:t> </a:t>
            </a:r>
          </a:p>
          <a:p>
            <a:pPr marL="114300" indent="0">
              <a:buNone/>
            </a:pPr>
            <a:endParaRPr lang="en-US" sz="400" dirty="0" smtClean="0"/>
          </a:p>
          <a:p>
            <a:r>
              <a:rPr lang="en-US" dirty="0" smtClean="0"/>
              <a:t>There is a list of FBI approved devices, as well as FDLE certification, test &amp; registration requirements that must be passed in order to transmit fingerprints.</a:t>
            </a:r>
            <a:endParaRPr lang="en-US" dirty="0"/>
          </a:p>
        </p:txBody>
      </p:sp>
    </p:spTree>
    <p:extLst>
      <p:ext uri="{BB962C8B-B14F-4D97-AF65-F5344CB8AC3E}">
        <p14:creationId xmlns:p14="http://schemas.microsoft.com/office/powerpoint/2010/main" val="360481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FDLE Evaluated Service Providers/Vendors</a:t>
            </a:r>
            <a:endParaRPr lang="en-US" dirty="0"/>
          </a:p>
        </p:txBody>
      </p:sp>
      <p:sp>
        <p:nvSpPr>
          <p:cNvPr id="6" name="Content Placeholder 5"/>
          <p:cNvSpPr>
            <a:spLocks noGrp="1"/>
          </p:cNvSpPr>
          <p:nvPr>
            <p:ph idx="1"/>
          </p:nvPr>
        </p:nvSpPr>
        <p:spPr/>
        <p:txBody>
          <a:bodyPr>
            <a:normAutofit/>
          </a:bodyPr>
          <a:lstStyle/>
          <a:p>
            <a:r>
              <a:rPr lang="en-US" dirty="0"/>
              <a:t>The following website lists service providers and device vendors who have voluntarily chosen to have their device(s) and electronic fingerprint data submissions evaluated by FDLE to verify compliance with both FDLE and FBI regulations and standards:</a:t>
            </a:r>
          </a:p>
          <a:p>
            <a:pPr marL="411480" lvl="1" indent="0">
              <a:buNone/>
            </a:pPr>
            <a:endParaRPr lang="en-US" sz="600" dirty="0" smtClean="0"/>
          </a:p>
          <a:p>
            <a:pPr lvl="1"/>
            <a:r>
              <a:rPr lang="en-US" dirty="0">
                <a:solidFill>
                  <a:srgbClr val="3F30FC"/>
                </a:solidFill>
              </a:rPr>
              <a:t>http://www.fdle.state.fl.us/Content/getdoc/941d4e90-131a-45ef-8af3-3c9d4efefd8e/Livescan-Service-Providers-and-Device-Vendors.aspx</a:t>
            </a:r>
          </a:p>
          <a:p>
            <a:pPr marL="685800" lvl="2" indent="0">
              <a:buNone/>
            </a:pPr>
            <a:endParaRPr lang="en-US" sz="600" dirty="0" smtClean="0"/>
          </a:p>
          <a:p>
            <a:pPr lvl="2"/>
            <a:r>
              <a:rPr lang="en-US" dirty="0" smtClean="0"/>
              <a:t>This website may also be easily located by searching “</a:t>
            </a:r>
            <a:r>
              <a:rPr lang="en-US" b="1" i="1" dirty="0" smtClean="0"/>
              <a:t>FDLE </a:t>
            </a:r>
            <a:r>
              <a:rPr lang="en-US" b="1" i="1" dirty="0" err="1" smtClean="0"/>
              <a:t>Livescan</a:t>
            </a:r>
            <a:r>
              <a:rPr lang="en-US" b="1" i="1" dirty="0" smtClean="0"/>
              <a:t> Service</a:t>
            </a:r>
            <a:r>
              <a:rPr lang="en-US" dirty="0" smtClean="0"/>
              <a:t>” in your web browser.</a:t>
            </a:r>
            <a:endParaRPr lang="en-US" dirty="0"/>
          </a:p>
        </p:txBody>
      </p:sp>
    </p:spTree>
    <p:extLst>
      <p:ext uri="{BB962C8B-B14F-4D97-AF65-F5344CB8AC3E}">
        <p14:creationId xmlns:p14="http://schemas.microsoft.com/office/powerpoint/2010/main" val="2078751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8394</TotalTime>
  <Words>4266</Words>
  <Application>Microsoft Office PowerPoint</Application>
  <PresentationFormat>On-screen Show (4:3)</PresentationFormat>
  <Paragraphs>468</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Apothecary</vt:lpstr>
      <vt:lpstr>Background Screening</vt:lpstr>
      <vt:lpstr>Presentation Outline</vt:lpstr>
      <vt:lpstr>Project objectives</vt:lpstr>
      <vt:lpstr>Project scope</vt:lpstr>
      <vt:lpstr>Project methodology</vt:lpstr>
      <vt:lpstr>BACKGROUND</vt:lpstr>
      <vt:lpstr>statutory references</vt:lpstr>
      <vt:lpstr>Livescan devices</vt:lpstr>
      <vt:lpstr>FDLE Evaluated Service Providers/Vendors</vt:lpstr>
      <vt:lpstr>Sharing of criminal records</vt:lpstr>
      <vt:lpstr>Care provider clearinghouse</vt:lpstr>
      <vt:lpstr>Background screening fees</vt:lpstr>
      <vt:lpstr>SURVEY RESULTS</vt:lpstr>
      <vt:lpstr>Device utilization &amp; leveraging</vt:lpstr>
      <vt:lpstr>HIGHLIGHTS OF SURVEY RESULTS</vt:lpstr>
      <vt:lpstr>device ownership</vt:lpstr>
      <vt:lpstr># State-Owned Devices by county</vt:lpstr>
      <vt:lpstr># Agencies using their own devices</vt:lpstr>
      <vt:lpstr># agencies using other agency devices</vt:lpstr>
      <vt:lpstr># Agencies using other Government Entity devices</vt:lpstr>
      <vt:lpstr># agencies using private service providers</vt:lpstr>
      <vt:lpstr>Memo of understanding/agreement</vt:lpstr>
      <vt:lpstr>COSTS TO PURCHASE AND MAINTAIN</vt:lpstr>
      <vt:lpstr>INTIAL PURCHASE AND ONGOING MAINTENANCE</vt:lpstr>
      <vt:lpstr>Cost benefit analysis</vt:lpstr>
      <vt:lpstr>PROS AND CONS</vt:lpstr>
      <vt:lpstr>Agencies using their own devices PROS and CONS</vt:lpstr>
      <vt:lpstr>Leveraging state-owned devices (different agencies) PROS AND CONS</vt:lpstr>
      <vt:lpstr>Leveraging non-state governmental devices PROS AND CONS</vt:lpstr>
      <vt:lpstr>Private Service providers PROS AND CONS</vt:lpstr>
      <vt:lpstr> FINGERPRINT RETENTION</vt:lpstr>
      <vt:lpstr>WHAT IS state Fingerprint retention?</vt:lpstr>
      <vt:lpstr>AFRNP fees</vt:lpstr>
      <vt:lpstr>AFRNP benefits</vt:lpstr>
      <vt:lpstr>Risks of not participating in afrnp</vt:lpstr>
      <vt:lpstr>Coming soon:  Federal retention</vt:lpstr>
      <vt:lpstr>NGI rap back program fees</vt:lpstr>
      <vt:lpstr>State vs. federal retention</vt:lpstr>
      <vt:lpstr>RECOMMENDATIONS</vt:lpstr>
      <vt:lpstr>Economic efficiency Recommendations</vt:lpstr>
      <vt:lpstr>Administrative Efficiency and accountability recommendations</vt:lpstr>
      <vt:lpstr>Project Team</vt:lpstr>
      <vt:lpstr>Project survey Participants</vt:lpstr>
      <vt:lpstr>Moving Forward</vt:lpstr>
    </vt:vector>
  </TitlesOfParts>
  <Company>Florida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Background Screening</dc:title>
  <dc:creator>WeaverMX</dc:creator>
  <cp:lastModifiedBy>WeaverMX</cp:lastModifiedBy>
  <cp:revision>190</cp:revision>
  <cp:lastPrinted>2013-10-23T18:47:50Z</cp:lastPrinted>
  <dcterms:created xsi:type="dcterms:W3CDTF">2013-08-20T19:46:06Z</dcterms:created>
  <dcterms:modified xsi:type="dcterms:W3CDTF">2013-10-23T19:04:36Z</dcterms:modified>
</cp:coreProperties>
</file>